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83" r:id="rId3"/>
    <p:sldId id="284" r:id="rId4"/>
    <p:sldId id="285" r:id="rId5"/>
    <p:sldId id="286" r:id="rId6"/>
    <p:sldId id="287" r:id="rId7"/>
    <p:sldId id="288" r:id="rId8"/>
    <p:sldId id="289" r:id="rId9"/>
    <p:sldId id="28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BD9358-AB9D-440D-8015-95C3CA8EC51B}" type="datetimeFigureOut">
              <a:rPr lang="ru-RU" smtClean="0"/>
              <a:pPr/>
              <a:t>06.06.2020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1ABE52-B390-4CF0-9973-667EB07345B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E1ABE52-B390-4CF0-9973-667EB07345B7}"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05E7D30-FDF6-4EC1-B151-0BC505F7942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5E7D30-FDF6-4EC1-B151-0BC505F7942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5E7D30-FDF6-4EC1-B151-0BC505F7942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5E7D30-FDF6-4EC1-B151-0BC505F7942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5E7D30-FDF6-4EC1-B151-0BC505F79422}"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5E7D30-FDF6-4EC1-B151-0BC505F7942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5E7D30-FDF6-4EC1-B151-0BC505F7942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5E7D30-FDF6-4EC1-B151-0BC505F7942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5E7D30-FDF6-4EC1-B151-0BC505F7942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5E7D30-FDF6-4EC1-B151-0BC505F7942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8E41CC3-62CC-4CAB-8D65-605A51F00163}" type="datetimeFigureOut">
              <a:rPr lang="ru-RU" smtClean="0"/>
              <a:pPr/>
              <a:t>06.06.2020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B05E7D30-FDF6-4EC1-B151-0BC505F79422}"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b="-5000"/>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E41CC3-62CC-4CAB-8D65-605A51F00163}" type="datetimeFigureOut">
              <a:rPr lang="ru-RU" smtClean="0"/>
              <a:pPr/>
              <a:t>06.06.2020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5E7D30-FDF6-4EC1-B151-0BC505F79422}"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14282" y="500042"/>
            <a:ext cx="8501122" cy="5000660"/>
          </a:xfrm>
        </p:spPr>
        <p:txBody>
          <a:bodyPr>
            <a:normAutofit lnSpcReduction="10000"/>
          </a:bodyPr>
          <a:lstStyle/>
          <a:p>
            <a:pPr algn="ctr"/>
            <a:endParaRPr lang="ru-RU" sz="4000" b="1" dirty="0" smtClean="0">
              <a:solidFill>
                <a:srgbClr val="C00000"/>
              </a:solidFill>
            </a:endParaRPr>
          </a:p>
          <a:p>
            <a:pPr algn="ctr"/>
            <a:endParaRPr lang="ru-RU" sz="4000" b="1" dirty="0" smtClean="0">
              <a:solidFill>
                <a:srgbClr val="C00000"/>
              </a:solidFill>
            </a:endParaRPr>
          </a:p>
          <a:p>
            <a:pPr algn="ctr"/>
            <a:r>
              <a:rPr lang="ru-RU" sz="4000" b="1" dirty="0" smtClean="0">
                <a:solidFill>
                  <a:srgbClr val="C00000"/>
                </a:solidFill>
              </a:rPr>
              <a:t>Давай поиграем!</a:t>
            </a:r>
          </a:p>
          <a:p>
            <a:endParaRPr lang="ru-RU" sz="2000" b="1" dirty="0" smtClean="0">
              <a:solidFill>
                <a:schemeClr val="bg1"/>
              </a:solidFill>
              <a:latin typeface="Times New Roman" pitchFamily="18" charset="0"/>
              <a:cs typeface="Times New Roman" pitchFamily="18" charset="0"/>
            </a:endParaRPr>
          </a:p>
          <a:p>
            <a:endParaRPr lang="ru-RU" sz="2000" b="1" dirty="0" smtClean="0">
              <a:solidFill>
                <a:schemeClr val="bg1"/>
              </a:solidFill>
              <a:latin typeface="Times New Roman" pitchFamily="18" charset="0"/>
              <a:cs typeface="Times New Roman" pitchFamily="18" charset="0"/>
            </a:endParaRPr>
          </a:p>
          <a:p>
            <a:endParaRPr lang="ru-RU" sz="2000" b="1" dirty="0" smtClean="0">
              <a:solidFill>
                <a:schemeClr val="bg1"/>
              </a:solidFill>
              <a:latin typeface="Times New Roman" pitchFamily="18" charset="0"/>
              <a:cs typeface="Times New Roman" pitchFamily="18" charset="0"/>
            </a:endParaRPr>
          </a:p>
          <a:p>
            <a:endParaRPr lang="ru-RU" sz="2000" b="1" dirty="0" smtClean="0">
              <a:solidFill>
                <a:schemeClr val="bg1"/>
              </a:solidFill>
              <a:latin typeface="Times New Roman" pitchFamily="18" charset="0"/>
              <a:cs typeface="Times New Roman" pitchFamily="18" charset="0"/>
            </a:endParaRPr>
          </a:p>
          <a:p>
            <a:endParaRPr lang="ru-RU" sz="2000" b="1" dirty="0" smtClean="0">
              <a:solidFill>
                <a:schemeClr val="bg1"/>
              </a:solidFill>
              <a:latin typeface="Times New Roman" pitchFamily="18" charset="0"/>
              <a:cs typeface="Times New Roman" pitchFamily="18" charset="0"/>
            </a:endParaRPr>
          </a:p>
          <a:p>
            <a:r>
              <a:rPr lang="ru-RU" sz="2000" b="1" dirty="0" smtClean="0">
                <a:solidFill>
                  <a:schemeClr val="bg1"/>
                </a:solidFill>
                <a:latin typeface="Times New Roman" pitchFamily="18" charset="0"/>
                <a:cs typeface="Times New Roman" pitchFamily="18" charset="0"/>
              </a:rPr>
              <a:t>Разработала</a:t>
            </a:r>
            <a:r>
              <a:rPr lang="ru-RU" sz="2000" b="1" dirty="0" smtClean="0">
                <a:solidFill>
                  <a:schemeClr val="bg1"/>
                </a:solidFill>
                <a:latin typeface="Times New Roman" pitchFamily="18" charset="0"/>
                <a:cs typeface="Times New Roman" pitchFamily="18" charset="0"/>
              </a:rPr>
              <a:t>: </a:t>
            </a:r>
            <a:r>
              <a:rPr lang="ru-RU" sz="2000" b="1" i="1" dirty="0" smtClean="0">
                <a:solidFill>
                  <a:schemeClr val="bg2">
                    <a:lumMod val="75000"/>
                  </a:schemeClr>
                </a:solidFill>
                <a:latin typeface="Times New Roman" pitchFamily="18" charset="0"/>
                <a:cs typeface="Times New Roman" pitchFamily="18" charset="0"/>
              </a:rPr>
              <a:t>воспитатель детского сада 32 </a:t>
            </a:r>
          </a:p>
          <a:p>
            <a:r>
              <a:rPr lang="ru-RU" sz="2000" b="1" i="1" dirty="0" err="1" smtClean="0">
                <a:solidFill>
                  <a:schemeClr val="bg2">
                    <a:lumMod val="75000"/>
                  </a:schemeClr>
                </a:solidFill>
                <a:latin typeface="Times New Roman" pitchFamily="18" charset="0"/>
                <a:cs typeface="Times New Roman" pitchFamily="18" charset="0"/>
              </a:rPr>
              <a:t>Бочагова</a:t>
            </a:r>
            <a:r>
              <a:rPr lang="ru-RU" sz="2000" b="1" i="1" dirty="0" smtClean="0">
                <a:solidFill>
                  <a:schemeClr val="bg2">
                    <a:lumMod val="75000"/>
                  </a:schemeClr>
                </a:solidFill>
                <a:latin typeface="Times New Roman" pitchFamily="18" charset="0"/>
                <a:cs typeface="Times New Roman" pitchFamily="18" charset="0"/>
              </a:rPr>
              <a:t> </a:t>
            </a:r>
            <a:r>
              <a:rPr lang="ru-RU" sz="2000" b="1" i="1" dirty="0" smtClean="0">
                <a:solidFill>
                  <a:schemeClr val="bg2">
                    <a:lumMod val="75000"/>
                  </a:schemeClr>
                </a:solidFill>
                <a:latin typeface="Times New Roman" pitchFamily="18" charset="0"/>
                <a:cs typeface="Times New Roman" pitchFamily="18" charset="0"/>
              </a:rPr>
              <a:t>Ю</a:t>
            </a:r>
            <a:r>
              <a:rPr lang="ru-RU" sz="2000" b="1" i="1" dirty="0" smtClean="0">
                <a:solidFill>
                  <a:schemeClr val="bg2">
                    <a:lumMod val="75000"/>
                  </a:schemeClr>
                </a:solidFill>
                <a:latin typeface="Times New Roman" pitchFamily="18" charset="0"/>
                <a:cs typeface="Times New Roman" pitchFamily="18" charset="0"/>
              </a:rPr>
              <a:t>лия Анатольевна</a:t>
            </a:r>
            <a:endParaRPr lang="ru-RU" sz="2000" b="1" i="1" dirty="0" smtClean="0">
              <a:solidFill>
                <a:srgbClr val="C00000"/>
              </a:solidFill>
              <a:latin typeface="Times New Roman" pitchFamily="18" charset="0"/>
              <a:cs typeface="Times New Roman" pitchFamily="18" charset="0"/>
            </a:endParaRPr>
          </a:p>
          <a:p>
            <a:r>
              <a:rPr lang="ru-RU" sz="2000" b="1" dirty="0" smtClean="0">
                <a:solidFill>
                  <a:schemeClr val="bg1"/>
                </a:solidFill>
                <a:latin typeface="Times New Roman" pitchFamily="18" charset="0"/>
                <a:cs typeface="Times New Roman" pitchFamily="18" charset="0"/>
              </a:rPr>
              <a:t>2020 </a:t>
            </a:r>
            <a:r>
              <a:rPr lang="ru-RU" sz="2000" b="1" dirty="0" smtClean="0">
                <a:solidFill>
                  <a:schemeClr val="bg1"/>
                </a:solidFill>
                <a:latin typeface="Times New Roman" pitchFamily="18" charset="0"/>
                <a:cs typeface="Times New Roman" pitchFamily="18" charset="0"/>
              </a:rPr>
              <a:t>год</a:t>
            </a:r>
          </a:p>
          <a:p>
            <a:pPr algn="ctr"/>
            <a:endParaRPr lang="ru-RU" dirty="0" smtClean="0"/>
          </a:p>
          <a:p>
            <a:pPr algn="ctr"/>
            <a:endParaRPr lang="ru-RU" dirty="0" smtClean="0"/>
          </a:p>
          <a:p>
            <a:pPr algn="ctr"/>
            <a:endParaRPr lang="ru-RU" dirty="0" smtClean="0"/>
          </a:p>
          <a:p>
            <a:pPr algn="ct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681682"/>
          </a:xfrm>
        </p:spPr>
        <p:txBody>
          <a:bodyPr>
            <a:normAutofit/>
          </a:bodyPr>
          <a:lstStyle/>
          <a:p>
            <a:pPr>
              <a:buNone/>
            </a:pPr>
            <a:r>
              <a:rPr lang="ru-RU" b="1" dirty="0" smtClean="0">
                <a:solidFill>
                  <a:srgbClr val="C00000"/>
                </a:solidFill>
              </a:rPr>
              <a:t>Цель</a:t>
            </a:r>
            <a:r>
              <a:rPr lang="ru-RU" dirty="0" smtClean="0">
                <a:solidFill>
                  <a:srgbClr val="C00000"/>
                </a:solidFill>
              </a:rPr>
              <a:t>: </a:t>
            </a:r>
            <a:r>
              <a:rPr lang="ru-RU" dirty="0" smtClean="0">
                <a:latin typeface="Times New Roman" pitchFamily="18" charset="0"/>
                <a:cs typeface="Times New Roman" pitchFamily="18" charset="0"/>
              </a:rPr>
              <a:t>Данные игры развивают </a:t>
            </a:r>
            <a:r>
              <a:rPr lang="ru-RU" dirty="0" smtClean="0">
                <a:latin typeface="Times New Roman" pitchFamily="18" charset="0"/>
                <a:cs typeface="Times New Roman" pitchFamily="18" charset="0"/>
              </a:rPr>
              <a:t>фантазию</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учат </a:t>
            </a:r>
            <a:r>
              <a:rPr lang="ru-RU" dirty="0" smtClean="0">
                <a:latin typeface="Times New Roman" pitchFamily="18" charset="0"/>
                <a:cs typeface="Times New Roman" pitchFamily="18" charset="0"/>
              </a:rPr>
              <a:t>работать в команде, а также </a:t>
            </a:r>
            <a:r>
              <a:rPr lang="ru-RU" dirty="0" smtClean="0">
                <a:latin typeface="Times New Roman" pitchFamily="18" charset="0"/>
                <a:cs typeface="Times New Roman" pitchFamily="18" charset="0"/>
              </a:rPr>
              <a:t>помогают </a:t>
            </a:r>
            <a:r>
              <a:rPr lang="ru-RU" dirty="0" smtClean="0">
                <a:latin typeface="Times New Roman" pitchFamily="18" charset="0"/>
                <a:cs typeface="Times New Roman" pitchFamily="18" charset="0"/>
              </a:rPr>
              <a:t>усвоить основные понятия о пространстве, геометрических формах и законах физики.</a:t>
            </a:r>
            <a:endParaRPr lang="ru-RU" dirty="0" smtClean="0">
              <a:latin typeface="Times New Roman" pitchFamily="18" charset="0"/>
              <a:cs typeface="Times New Roman" pitchFamily="18" charset="0"/>
            </a:endParaRPr>
          </a:p>
          <a:p>
            <a:pPr>
              <a:buNone/>
            </a:pPr>
            <a:r>
              <a:rPr lang="ru-RU" b="1" dirty="0" smtClean="0">
                <a:solidFill>
                  <a:srgbClr val="C00000"/>
                </a:solidFill>
              </a:rPr>
              <a:t>Задачи</a:t>
            </a:r>
            <a:r>
              <a:rPr lang="ru-RU" dirty="0" smtClean="0">
                <a:solidFill>
                  <a:srgbClr val="C00000"/>
                </a:solidFill>
              </a:rPr>
              <a:t>:</a:t>
            </a:r>
          </a:p>
          <a:p>
            <a:pPr>
              <a:buNone/>
            </a:pPr>
            <a:r>
              <a:rPr lang="ru-RU" b="1" dirty="0" smtClean="0">
                <a:solidFill>
                  <a:srgbClr val="C00000"/>
                </a:solidFill>
              </a:rPr>
              <a:t>Образовательная</a:t>
            </a:r>
            <a:r>
              <a:rPr lang="ru-RU" dirty="0" smtClean="0">
                <a:solidFill>
                  <a:srgbClr val="C00000"/>
                </a:solidFill>
              </a:rPr>
              <a:t>: </a:t>
            </a:r>
            <a:r>
              <a:rPr lang="ru-RU" dirty="0" smtClean="0"/>
              <a:t>продолжать знакомить детей </a:t>
            </a:r>
            <a:r>
              <a:rPr lang="ru-RU" dirty="0" smtClean="0"/>
              <a:t>с различными играми.</a:t>
            </a:r>
            <a:endParaRPr lang="ru-RU" dirty="0" smtClean="0"/>
          </a:p>
          <a:p>
            <a:pPr>
              <a:buNone/>
            </a:pPr>
            <a:r>
              <a:rPr lang="ru-RU" b="1" dirty="0" smtClean="0">
                <a:solidFill>
                  <a:srgbClr val="C00000"/>
                </a:solidFill>
              </a:rPr>
              <a:t>Развивающие</a:t>
            </a:r>
            <a:r>
              <a:rPr lang="ru-RU" dirty="0" smtClean="0">
                <a:solidFill>
                  <a:srgbClr val="C00000"/>
                </a:solidFill>
              </a:rPr>
              <a:t>: </a:t>
            </a:r>
            <a:r>
              <a:rPr lang="ru-RU" dirty="0" smtClean="0"/>
              <a:t>развивать внимание, память детей, наблюдательность, умение слушать взрослого, отвечать на вопросы.</a:t>
            </a:r>
          </a:p>
          <a:p>
            <a:pPr>
              <a:buNone/>
            </a:pPr>
            <a:r>
              <a:rPr lang="ru-RU" b="1" dirty="0" smtClean="0">
                <a:solidFill>
                  <a:srgbClr val="C00000"/>
                </a:solidFill>
              </a:rPr>
              <a:t>Воспитательная</a:t>
            </a:r>
            <a:r>
              <a:rPr lang="ru-RU" dirty="0" smtClean="0">
                <a:solidFill>
                  <a:srgbClr val="C00000"/>
                </a:solidFill>
              </a:rPr>
              <a:t>: </a:t>
            </a:r>
            <a:r>
              <a:rPr lang="ru-RU" dirty="0" smtClean="0"/>
              <a:t>воспитывать отзывчивость, доброжелательность, </a:t>
            </a:r>
            <a:r>
              <a:rPr lang="ru-RU" dirty="0" smtClean="0"/>
              <a:t>любознательность</a:t>
            </a:r>
            <a:r>
              <a:rPr lang="ru-RU" dirty="0" smtClean="0"/>
              <a:t>.</a:t>
            </a:r>
            <a:endParaRPr lang="ru-RU" dirty="0" smtClean="0"/>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24648"/>
          </a:xfrm>
        </p:spPr>
        <p:txBody>
          <a:bodyPr>
            <a:normAutofit fontScale="90000"/>
          </a:bodyPr>
          <a:lstStyle/>
          <a:p>
            <a:r>
              <a:rPr lang="ru-RU" b="1" dirty="0" smtClean="0"/>
              <a:t>1. Что нам стоит дом построить?</a:t>
            </a:r>
            <a:endParaRPr lang="ru-RU" dirty="0"/>
          </a:p>
        </p:txBody>
      </p:sp>
      <p:sp>
        <p:nvSpPr>
          <p:cNvPr id="3" name="Содержимое 2"/>
          <p:cNvSpPr>
            <a:spLocks noGrp="1"/>
          </p:cNvSpPr>
          <p:nvPr>
            <p:ph sz="half" idx="1"/>
          </p:nvPr>
        </p:nvSpPr>
        <p:spPr>
          <a:xfrm>
            <a:off x="457200" y="1643050"/>
            <a:ext cx="4038600" cy="4711875"/>
          </a:xfrm>
        </p:spPr>
        <p:txBody>
          <a:bodyPr/>
          <a:lstStyle/>
          <a:p>
            <a:endParaRPr lang="ru-RU" dirty="0"/>
          </a:p>
        </p:txBody>
      </p:sp>
      <p:sp>
        <p:nvSpPr>
          <p:cNvPr id="4" name="Содержимое 3"/>
          <p:cNvSpPr>
            <a:spLocks noGrp="1"/>
          </p:cNvSpPr>
          <p:nvPr>
            <p:ph sz="half" idx="2"/>
          </p:nvPr>
        </p:nvSpPr>
        <p:spPr>
          <a:xfrm>
            <a:off x="4648200" y="1643050"/>
            <a:ext cx="4038600" cy="4711875"/>
          </a:xfrm>
        </p:spPr>
        <p:txBody>
          <a:bodyPr/>
          <a:lstStyle/>
          <a:p>
            <a:pPr>
              <a:buNone/>
            </a:pPr>
            <a:r>
              <a:rPr lang="ru-RU" dirty="0" smtClean="0"/>
              <a:t>   Предложите </a:t>
            </a:r>
            <a:r>
              <a:rPr lang="ru-RU" dirty="0" smtClean="0"/>
              <a:t>ребёнку построить </a:t>
            </a:r>
            <a:r>
              <a:rPr lang="ru-RU" b="1" dirty="0" smtClean="0"/>
              <a:t>дом из подручных материалов</a:t>
            </a:r>
            <a:r>
              <a:rPr lang="ru-RU" dirty="0" smtClean="0"/>
              <a:t>.</a:t>
            </a:r>
            <a:endParaRPr lang="ru-RU" dirty="0"/>
          </a:p>
        </p:txBody>
      </p:sp>
      <p:pic>
        <p:nvPicPr>
          <p:cNvPr id="1026" name="Picture 2" descr="C:\Users\Сергей\Desktop\paper-house2.jpg"/>
          <p:cNvPicPr>
            <a:picLocks noChangeAspect="1" noChangeArrowheads="1"/>
          </p:cNvPicPr>
          <p:nvPr/>
        </p:nvPicPr>
        <p:blipFill>
          <a:blip r:embed="rId2"/>
          <a:srcRect/>
          <a:stretch>
            <a:fillRect/>
          </a:stretch>
        </p:blipFill>
        <p:spPr bwMode="auto">
          <a:xfrm>
            <a:off x="571472" y="1643050"/>
            <a:ext cx="3861086" cy="458629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571480"/>
            <a:ext cx="4038600" cy="5783445"/>
          </a:xfrm>
        </p:spPr>
        <p:txBody>
          <a:bodyPr>
            <a:normAutofit fontScale="92500" lnSpcReduction="10000"/>
          </a:bodyPr>
          <a:lstStyle/>
          <a:p>
            <a:endParaRPr lang="ru-RU" dirty="0"/>
          </a:p>
        </p:txBody>
      </p:sp>
      <p:sp>
        <p:nvSpPr>
          <p:cNvPr id="5" name="Заголовок 1"/>
          <p:cNvSpPr>
            <a:spLocks noGrp="1"/>
          </p:cNvSpPr>
          <p:nvPr>
            <p:ph sz="half" idx="2"/>
          </p:nvPr>
        </p:nvSpPr>
        <p:spPr>
          <a:xfrm>
            <a:off x="4648200" y="642918"/>
            <a:ext cx="4038600" cy="5712007"/>
          </a:xfrm>
        </p:spPr>
        <p:txBody>
          <a:bodyPr>
            <a:normAutofit fontScale="92500" lnSpcReduction="10000"/>
          </a:bodyPr>
          <a:lstStyle/>
          <a:p>
            <a:pPr>
              <a:buNone/>
            </a:pPr>
            <a:r>
              <a:rPr lang="ru-RU" dirty="0" smtClean="0"/>
              <a:t>    Это </a:t>
            </a:r>
            <a:r>
              <a:rPr lang="ru-RU" dirty="0" smtClean="0"/>
              <a:t>могут быть стулья, одеяла, мебельные подушки, ненужные куски фанеры, сушилка для белья или любые другие предметы. Чем более разнообразными и необычными будут ваши строительные ресурсы, тем интереснее будет играть! Обязательно помогайте ребёнку во время постройки, однако пусть главным источником всех идей будет он сам.</a:t>
            </a:r>
            <a:endParaRPr lang="ru-RU" dirty="0"/>
          </a:p>
        </p:txBody>
      </p:sp>
      <p:pic>
        <p:nvPicPr>
          <p:cNvPr id="2050" name="Picture 2" descr="C:\Users\Сергей\Desktop\paper-house1.jpg"/>
          <p:cNvPicPr>
            <a:picLocks noChangeAspect="1" noChangeArrowheads="1"/>
          </p:cNvPicPr>
          <p:nvPr/>
        </p:nvPicPr>
        <p:blipFill>
          <a:blip r:embed="rId2"/>
          <a:srcRect/>
          <a:stretch>
            <a:fillRect/>
          </a:stretch>
        </p:blipFill>
        <p:spPr bwMode="auto">
          <a:xfrm>
            <a:off x="500034" y="642918"/>
            <a:ext cx="3929090" cy="599759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53210"/>
          </a:xfrm>
        </p:spPr>
        <p:txBody>
          <a:bodyPr>
            <a:normAutofit fontScale="90000"/>
          </a:bodyPr>
          <a:lstStyle/>
          <a:p>
            <a:r>
              <a:rPr lang="ru-RU" b="1" dirty="0" smtClean="0"/>
              <a:t>2. Сказочные художники.</a:t>
            </a:r>
            <a:endParaRPr lang="ru-RU" dirty="0"/>
          </a:p>
        </p:txBody>
      </p:sp>
      <p:sp>
        <p:nvSpPr>
          <p:cNvPr id="4" name="Содержимое 3"/>
          <p:cNvSpPr>
            <a:spLocks noGrp="1"/>
          </p:cNvSpPr>
          <p:nvPr>
            <p:ph sz="half" idx="2"/>
          </p:nvPr>
        </p:nvSpPr>
        <p:spPr>
          <a:xfrm>
            <a:off x="4648200" y="1500174"/>
            <a:ext cx="4038600" cy="4854751"/>
          </a:xfrm>
        </p:spPr>
        <p:txBody>
          <a:bodyPr>
            <a:normAutofit fontScale="85000" lnSpcReduction="20000"/>
          </a:bodyPr>
          <a:lstStyle/>
          <a:p>
            <a:pPr>
              <a:buNone/>
            </a:pPr>
            <a:r>
              <a:rPr lang="ru-RU" dirty="0" smtClean="0"/>
              <a:t>    Выберите </a:t>
            </a:r>
            <a:r>
              <a:rPr lang="ru-RU" dirty="0" smtClean="0"/>
              <a:t>одну или две любимых сказки и предложите ребёнку нарисовать что-то несложное (яблоко, машину или собаку), как если бы её рисовал герой сказки. Для каждого рисунка нужно использовать другие материалы. Например, пусть </a:t>
            </a:r>
            <a:r>
              <a:rPr lang="ru-RU" dirty="0" err="1" smtClean="0"/>
              <a:t>Мальвина</a:t>
            </a:r>
            <a:r>
              <a:rPr lang="ru-RU" dirty="0" smtClean="0"/>
              <a:t> сначала изобразит своего пуделя </a:t>
            </a:r>
            <a:r>
              <a:rPr lang="ru-RU" dirty="0" err="1" smtClean="0"/>
              <a:t>Артемона</a:t>
            </a:r>
            <a:r>
              <a:rPr lang="ru-RU" dirty="0" smtClean="0"/>
              <a:t> цветными карандашами, затем домик - красками, а цветы из своего сада – чем-то необычным.</a:t>
            </a:r>
            <a:endParaRPr lang="ru-RU" dirty="0"/>
          </a:p>
        </p:txBody>
      </p:sp>
      <p:pic>
        <p:nvPicPr>
          <p:cNvPr id="3074" name="Picture 2" descr="C:\Users\Сергей\Desktop\watercolor-diy1.jpg"/>
          <p:cNvPicPr>
            <a:picLocks noChangeAspect="1" noChangeArrowheads="1"/>
          </p:cNvPicPr>
          <p:nvPr/>
        </p:nvPicPr>
        <p:blipFill>
          <a:blip r:embed="rId2"/>
          <a:srcRect/>
          <a:stretch>
            <a:fillRect/>
          </a:stretch>
        </p:blipFill>
        <p:spPr bwMode="auto">
          <a:xfrm>
            <a:off x="357158" y="1714488"/>
            <a:ext cx="4152093" cy="385765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4648200" y="785794"/>
            <a:ext cx="4038600" cy="5569131"/>
          </a:xfrm>
        </p:spPr>
        <p:txBody>
          <a:bodyPr>
            <a:normAutofit fontScale="85000" lnSpcReduction="10000"/>
          </a:bodyPr>
          <a:lstStyle/>
          <a:p>
            <a:pPr>
              <a:buNone/>
            </a:pPr>
            <a:r>
              <a:rPr lang="ru-RU" dirty="0" smtClean="0"/>
              <a:t>    В </a:t>
            </a:r>
            <a:r>
              <a:rPr lang="ru-RU" dirty="0" smtClean="0"/>
              <a:t>качестве таких необычных материалов можно использовать парафин или мыло, поверх которых наносится акварель, фруктовый сок или другие цветные продукты, подкрашенный порошок для стирки или манку, пену для бритья. Кроме того, можно использовать обычные краски, но рисовать губкой для мытья посуды, кусочком марли, листиком с дерева, пальцами ног или даже шнурками от ботинок.</a:t>
            </a:r>
            <a:endParaRPr lang="ru-RU" dirty="0"/>
          </a:p>
        </p:txBody>
      </p:sp>
      <p:pic>
        <p:nvPicPr>
          <p:cNvPr id="4098" name="Picture 2" descr="C:\Users\Сергей\Desktop\watercolor-diy2.jpg"/>
          <p:cNvPicPr>
            <a:picLocks noChangeAspect="1" noChangeArrowheads="1"/>
          </p:cNvPicPr>
          <p:nvPr/>
        </p:nvPicPr>
        <p:blipFill>
          <a:blip r:embed="rId2"/>
          <a:srcRect/>
          <a:stretch>
            <a:fillRect/>
          </a:stretch>
        </p:blipFill>
        <p:spPr bwMode="auto">
          <a:xfrm>
            <a:off x="500034" y="785794"/>
            <a:ext cx="3971556" cy="568726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96086"/>
          </a:xfrm>
        </p:spPr>
        <p:txBody>
          <a:bodyPr>
            <a:normAutofit fontScale="90000"/>
          </a:bodyPr>
          <a:lstStyle/>
          <a:p>
            <a:pPr algn="ctr"/>
            <a:r>
              <a:rPr lang="ru-RU" b="1" dirty="0" smtClean="0"/>
              <a:t>3. Что это?</a:t>
            </a:r>
            <a:endParaRPr lang="ru-RU" dirty="0"/>
          </a:p>
        </p:txBody>
      </p:sp>
      <p:sp>
        <p:nvSpPr>
          <p:cNvPr id="4" name="Содержимое 3"/>
          <p:cNvSpPr>
            <a:spLocks noGrp="1"/>
          </p:cNvSpPr>
          <p:nvPr>
            <p:ph sz="half" idx="2"/>
          </p:nvPr>
        </p:nvSpPr>
        <p:spPr>
          <a:xfrm>
            <a:off x="4648200" y="1643050"/>
            <a:ext cx="4038600" cy="4711875"/>
          </a:xfrm>
        </p:spPr>
        <p:txBody>
          <a:bodyPr>
            <a:normAutofit fontScale="70000" lnSpcReduction="20000"/>
          </a:bodyPr>
          <a:lstStyle/>
          <a:p>
            <a:pPr>
              <a:buNone/>
            </a:pPr>
            <a:r>
              <a:rPr lang="ru-RU" dirty="0" smtClean="0"/>
              <a:t>     Соберите </a:t>
            </a:r>
            <a:r>
              <a:rPr lang="ru-RU" dirty="0" smtClean="0"/>
              <a:t>в  мешочек или непрозрачный пакет несколько маленьких предметов. Это могут быть игрушки, предметы обихода, кухонная утварь, одежда  – всё, что угодно. Единственным условием является знакомство ребёнка с этим предметом. Ведущий берёт мешочек, отворачивается,  достаёт что-нибудь и пытается несколькими словами (обычно прилагательными) описать то, что у него в руках. Другие участники должны угадывать. Например, ведущий достал из мешка зимние носки. Он говорит «вязаные, тёплые, получены от бабушки». Тот, кто отгадал, становится ведущим.</a:t>
            </a:r>
            <a:endParaRPr lang="ru-RU" dirty="0"/>
          </a:p>
        </p:txBody>
      </p:sp>
      <p:pic>
        <p:nvPicPr>
          <p:cNvPr id="5122" name="Picture 2" descr="C:\Users\Сергей\Desktop\story-bag.jpg"/>
          <p:cNvPicPr>
            <a:picLocks noChangeAspect="1" noChangeArrowheads="1"/>
          </p:cNvPicPr>
          <p:nvPr/>
        </p:nvPicPr>
        <p:blipFill>
          <a:blip r:embed="rId2"/>
          <a:srcRect/>
          <a:stretch>
            <a:fillRect/>
          </a:stretch>
        </p:blipFill>
        <p:spPr bwMode="auto">
          <a:xfrm>
            <a:off x="500034" y="1714488"/>
            <a:ext cx="4178305" cy="417830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367458"/>
          </a:xfrm>
        </p:spPr>
        <p:txBody>
          <a:bodyPr>
            <a:normAutofit fontScale="90000"/>
          </a:bodyPr>
          <a:lstStyle/>
          <a:p>
            <a:r>
              <a:rPr lang="ru-RU" b="1" dirty="0" smtClean="0"/>
              <a:t> </a:t>
            </a:r>
            <a:r>
              <a:rPr lang="ru-RU" b="1" dirty="0" smtClean="0"/>
              <a:t>4. Лесная </a:t>
            </a:r>
            <a:r>
              <a:rPr lang="ru-RU" b="1" dirty="0" smtClean="0"/>
              <a:t>стенгазета.</a:t>
            </a:r>
            <a:endParaRPr lang="ru-RU" dirty="0"/>
          </a:p>
        </p:txBody>
      </p:sp>
      <p:sp>
        <p:nvSpPr>
          <p:cNvPr id="4" name="Содержимое 3"/>
          <p:cNvSpPr>
            <a:spLocks noGrp="1"/>
          </p:cNvSpPr>
          <p:nvPr>
            <p:ph sz="half" idx="2"/>
          </p:nvPr>
        </p:nvSpPr>
        <p:spPr>
          <a:xfrm>
            <a:off x="3929058" y="1214422"/>
            <a:ext cx="4757742" cy="5140503"/>
          </a:xfrm>
        </p:spPr>
        <p:txBody>
          <a:bodyPr>
            <a:normAutofit fontScale="70000" lnSpcReduction="20000"/>
          </a:bodyPr>
          <a:lstStyle/>
          <a:p>
            <a:pPr>
              <a:buNone/>
            </a:pPr>
            <a:r>
              <a:rPr lang="ru-RU" dirty="0" smtClean="0"/>
              <a:t>     Это </a:t>
            </a:r>
            <a:r>
              <a:rPr lang="ru-RU" dirty="0" smtClean="0"/>
              <a:t>настоящий долгоиграющий проект, который может занять вашего ребёнка на несколько дней. Такая игра не только отрабатывает навыки чтения и письма (если таковые уже есть), но и пробуждает фантазию, умение распределять и структурировать информацию, а также способность ставить цели и достигать их.</a:t>
            </a:r>
          </a:p>
          <a:p>
            <a:pPr>
              <a:buNone/>
            </a:pPr>
            <a:r>
              <a:rPr lang="ru-RU" dirty="0" smtClean="0"/>
              <a:t>     Приготовьте </a:t>
            </a:r>
            <a:r>
              <a:rPr lang="ru-RU" dirty="0" smtClean="0"/>
              <a:t>лист ватмана, карандаши, фломастеры, клей, ненужные журналы и ножницы. Расскажите ребёнку условия игры. Можно придумать сказку о том, что животные в лесу решили издавать свою газету, но сами не справляются и поэтому просят о помощи. А можно, наоборот, дать серьёзное деловое задание. Подводка к игре зависит от склонностей самого ребёнка.</a:t>
            </a:r>
          </a:p>
          <a:p>
            <a:endParaRPr lang="ru-RU" dirty="0"/>
          </a:p>
        </p:txBody>
      </p:sp>
      <p:pic>
        <p:nvPicPr>
          <p:cNvPr id="6146" name="Picture 2" descr="C:\Users\Сергей\Desktop\newspaper-craft.jpg"/>
          <p:cNvPicPr>
            <a:picLocks noChangeAspect="1" noChangeArrowheads="1"/>
          </p:cNvPicPr>
          <p:nvPr/>
        </p:nvPicPr>
        <p:blipFill>
          <a:blip r:embed="rId2"/>
          <a:srcRect/>
          <a:stretch>
            <a:fillRect/>
          </a:stretch>
        </p:blipFill>
        <p:spPr bwMode="auto">
          <a:xfrm>
            <a:off x="214282" y="1285860"/>
            <a:ext cx="3701940" cy="471490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2867788"/>
          </a:xfrm>
        </p:spPr>
        <p:txBody>
          <a:bodyPr>
            <a:noAutofit/>
          </a:bodyPr>
          <a:lstStyle/>
          <a:p>
            <a:pPr algn="ctr"/>
            <a:r>
              <a:rPr lang="ru-RU" sz="4800" b="1" dirty="0" smtClean="0">
                <a:solidFill>
                  <a:srgbClr val="C00000"/>
                </a:solidFill>
              </a:rPr>
              <a:t>ВСЕМ СПАСИБО </a:t>
            </a:r>
            <a:br>
              <a:rPr lang="ru-RU" sz="4800" b="1" dirty="0" smtClean="0">
                <a:solidFill>
                  <a:srgbClr val="C00000"/>
                </a:solidFill>
              </a:rPr>
            </a:br>
            <a:r>
              <a:rPr lang="ru-RU" sz="4800" b="1" dirty="0" smtClean="0">
                <a:solidFill>
                  <a:srgbClr val="C00000"/>
                </a:solidFill>
              </a:rPr>
              <a:t>ЗА ВНИМАНИЕ</a:t>
            </a:r>
            <a:endParaRPr lang="ru-RU" sz="4800" b="1"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396</TotalTime>
  <Words>404</Words>
  <Application>Microsoft Office PowerPoint</Application>
  <PresentationFormat>Экран (4:3)</PresentationFormat>
  <Paragraphs>31</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Поток</vt:lpstr>
      <vt:lpstr>Слайд 1</vt:lpstr>
      <vt:lpstr>Слайд 2</vt:lpstr>
      <vt:lpstr>1. Что нам стоит дом построить?</vt:lpstr>
      <vt:lpstr>Слайд 4</vt:lpstr>
      <vt:lpstr>2. Сказочные художники.</vt:lpstr>
      <vt:lpstr>Слайд 6</vt:lpstr>
      <vt:lpstr>3. Что это?</vt:lpstr>
      <vt:lpstr> 4. Лесная стенгазета.</vt:lpstr>
      <vt:lpstr>ВСЕМ СПАСИБО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Сергей</cp:lastModifiedBy>
  <cp:revision>38</cp:revision>
  <dcterms:created xsi:type="dcterms:W3CDTF">2017-11-06T06:11:46Z</dcterms:created>
  <dcterms:modified xsi:type="dcterms:W3CDTF">2020-06-06T11:53:26Z</dcterms:modified>
</cp:coreProperties>
</file>