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00"/>
    <a:srgbClr val="0000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02.06.2020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krot.info/uploads/posts/2020-01/1579622027_26-p-vertikalnie-foni-dlya-detskogo-sada-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248471"/>
          </a:xfrm>
        </p:spPr>
        <p:txBody>
          <a:bodyPr>
            <a:prstTxWarp prst="textDeflat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ЭКСПЕРИМЕНТИРУЕМ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ВМЕСТЕ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ДЕТЬМИ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13176"/>
            <a:ext cx="6840760" cy="15121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800" b="1" dirty="0" smtClean="0">
                <a:solidFill>
                  <a:srgbClr val="006600"/>
                </a:solidFill>
              </a:rPr>
              <a:t>Воспитатель</a:t>
            </a:r>
          </a:p>
          <a:p>
            <a:pPr algn="l"/>
            <a:r>
              <a:rPr lang="ru-RU" sz="2800" b="1" dirty="0">
                <a:solidFill>
                  <a:srgbClr val="006600"/>
                </a:solidFill>
              </a:rPr>
              <a:t>п</a:t>
            </a:r>
            <a:r>
              <a:rPr lang="ru-RU" sz="2800" b="1" dirty="0" smtClean="0">
                <a:solidFill>
                  <a:srgbClr val="006600"/>
                </a:solidFill>
              </a:rPr>
              <a:t>ервой квалификационной категории</a:t>
            </a:r>
          </a:p>
          <a:p>
            <a:pPr algn="l"/>
            <a:r>
              <a:rPr lang="ru-RU" sz="2800" b="1" dirty="0" smtClean="0">
                <a:solidFill>
                  <a:srgbClr val="006600"/>
                </a:solidFill>
              </a:rPr>
              <a:t>Яковлева Нина Михайловна</a:t>
            </a:r>
          </a:p>
          <a:p>
            <a:pPr algn="l"/>
            <a:r>
              <a:rPr lang="ru-RU" sz="2800" b="1" dirty="0" smtClean="0">
                <a:solidFill>
                  <a:srgbClr val="006600"/>
                </a:solidFill>
              </a:rPr>
              <a:t>2020 год</a:t>
            </a:r>
            <a:endParaRPr lang="ru-RU" sz="2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krot.info/uploads/posts/2020-01/1579622027_26-p-vertikalnie-foni-dlya-detskogo-sada-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6048672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00CC"/>
                </a:solidFill>
              </a:rPr>
              <a:t>Всем известно, что маленькие дети </a:t>
            </a:r>
            <a:r>
              <a:rPr lang="ru-RU" sz="3200" b="1" i="1" dirty="0">
                <a:solidFill>
                  <a:srgbClr val="0000CC"/>
                </a:solidFill>
              </a:rPr>
              <a:t>любознательны.</a:t>
            </a:r>
            <a:r>
              <a:rPr lang="ru-RU" sz="3200" b="1" i="1" dirty="0" smtClean="0">
                <a:solidFill>
                  <a:srgbClr val="0000CC"/>
                </a:solidFill>
              </a:rPr>
              <a:t/>
            </a:r>
            <a:br>
              <a:rPr lang="ru-RU" sz="3200" b="1" i="1" dirty="0" smtClean="0">
                <a:solidFill>
                  <a:srgbClr val="0000CC"/>
                </a:solidFill>
              </a:rPr>
            </a:br>
            <a:r>
              <a:rPr lang="ru-RU" sz="3200" b="1" i="1" dirty="0" smtClean="0">
                <a:solidFill>
                  <a:srgbClr val="0000CC"/>
                </a:solidFill>
              </a:rPr>
              <a:t>Знания, полученные детьми во время проведения </a:t>
            </a:r>
            <a:r>
              <a:rPr lang="ru-RU" sz="3200" b="1" i="1" dirty="0">
                <a:solidFill>
                  <a:srgbClr val="0000CC"/>
                </a:solidFill>
              </a:rPr>
              <a:t>опытов</a:t>
            </a:r>
            <a:r>
              <a:rPr lang="ru-RU" sz="3200" b="1" i="1" dirty="0" smtClean="0">
                <a:solidFill>
                  <a:srgbClr val="0000CC"/>
                </a:solidFill>
              </a:rPr>
              <a:t>,</a:t>
            </a:r>
            <a:r>
              <a:rPr lang="ru-RU" sz="3200" b="1" i="1" dirty="0">
                <a:solidFill>
                  <a:srgbClr val="0000CC"/>
                </a:solidFill>
              </a:rPr>
              <a:t> запоминаются</a:t>
            </a:r>
            <a:r>
              <a:rPr lang="ru-RU" sz="3200" b="1" i="1" dirty="0" smtClean="0">
                <a:solidFill>
                  <a:srgbClr val="0000CC"/>
                </a:solidFill>
              </a:rPr>
              <a:t> </a:t>
            </a:r>
            <a:br>
              <a:rPr lang="ru-RU" sz="3200" b="1" i="1" dirty="0" smtClean="0">
                <a:solidFill>
                  <a:srgbClr val="0000CC"/>
                </a:solidFill>
              </a:rPr>
            </a:br>
            <a:r>
              <a:rPr lang="ru-RU" sz="3200" b="1" i="1" dirty="0" smtClean="0">
                <a:solidFill>
                  <a:srgbClr val="0000CC"/>
                </a:solidFill>
              </a:rPr>
              <a:t>надолго.</a:t>
            </a:r>
            <a:br>
              <a:rPr lang="ru-RU" sz="3200" b="1" i="1" dirty="0" smtClean="0">
                <a:solidFill>
                  <a:srgbClr val="0000CC"/>
                </a:solidFill>
              </a:rPr>
            </a:br>
            <a:r>
              <a:rPr lang="ru-RU" sz="3200" b="1" i="1" dirty="0" smtClean="0">
                <a:solidFill>
                  <a:srgbClr val="006600"/>
                </a:solidFill>
              </a:rPr>
              <a:t>Недаром китайская пословица гласит:</a:t>
            </a:r>
            <a:br>
              <a:rPr lang="ru-RU" sz="3200" b="1" i="1" dirty="0" smtClean="0">
                <a:solidFill>
                  <a:srgbClr val="006600"/>
                </a:solidFill>
              </a:rPr>
            </a:br>
            <a:r>
              <a:rPr lang="ru-RU" sz="3200" b="1" i="1" dirty="0" smtClean="0">
                <a:solidFill>
                  <a:srgbClr val="006600"/>
                </a:solidFill>
              </a:rPr>
              <a:t> «Расскажи – и я забуду, </a:t>
            </a:r>
            <a:br>
              <a:rPr lang="ru-RU" sz="3200" b="1" i="1" dirty="0" smtClean="0">
                <a:solidFill>
                  <a:srgbClr val="006600"/>
                </a:solidFill>
              </a:rPr>
            </a:br>
            <a:r>
              <a:rPr lang="ru-RU" sz="3200" b="1" i="1" dirty="0" smtClean="0">
                <a:solidFill>
                  <a:srgbClr val="006600"/>
                </a:solidFill>
              </a:rPr>
              <a:t>покажи – и я запомню, </a:t>
            </a:r>
            <a:br>
              <a:rPr lang="ru-RU" sz="3200" b="1" i="1" dirty="0" smtClean="0">
                <a:solidFill>
                  <a:srgbClr val="006600"/>
                </a:solidFill>
              </a:rPr>
            </a:br>
            <a:r>
              <a:rPr lang="ru-RU" sz="3200" b="1" i="1" dirty="0">
                <a:solidFill>
                  <a:srgbClr val="006600"/>
                </a:solidFill>
              </a:rPr>
              <a:t> </a:t>
            </a:r>
            <a:r>
              <a:rPr lang="ru-RU" sz="3200" b="1" i="1" dirty="0" smtClean="0">
                <a:solidFill>
                  <a:srgbClr val="006600"/>
                </a:solidFill>
              </a:rPr>
              <a:t>  дай попробовать – и я пойму»</a:t>
            </a:r>
            <a:br>
              <a:rPr lang="ru-RU" sz="3200" b="1" i="1" dirty="0" smtClean="0">
                <a:solidFill>
                  <a:srgbClr val="006600"/>
                </a:solidFill>
              </a:rPr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2800" b="1" i="1" dirty="0" smtClean="0">
                <a:solidFill>
                  <a:srgbClr val="CC3300"/>
                </a:solidFill>
              </a:rPr>
              <a:t>Уважаемые родители, прежде чем садиться с детьми за экспериментирование, попробуйте их провести сначала сами, чтобы посмотреть сколько времени понадобится для заключительного результата.</a:t>
            </a:r>
            <a:endParaRPr lang="ru-RU" sz="2800" b="1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3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krot.info/uploads/posts/2020-01/1579622027_26-p-vertikalnie-foni-dlya-detskogo-sada-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55776" y="188641"/>
            <a:ext cx="5902424" cy="108012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«СЛАДКАЯ РАДУГА»</a:t>
            </a:r>
            <a:endParaRPr lang="ru-RU" sz="4000" b="1" dirty="0">
              <a:solidFill>
                <a:srgbClr val="0000CC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24936" cy="451405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6600"/>
                </a:solidFill>
                <a:latin typeface="Arial"/>
                <a:ea typeface="Calibri"/>
              </a:rPr>
              <a:t>Возьмите </a:t>
            </a:r>
            <a:r>
              <a:rPr lang="ru-RU" sz="2400" b="1" dirty="0">
                <a:solidFill>
                  <a:srgbClr val="006600"/>
                </a:solidFill>
                <a:latin typeface="Arial"/>
                <a:ea typeface="Calibri"/>
              </a:rPr>
              <a:t>конфетки </a:t>
            </a:r>
            <a:r>
              <a:rPr lang="ru-RU" sz="2400" b="1" dirty="0" smtClean="0">
                <a:solidFill>
                  <a:srgbClr val="006600"/>
                </a:solidFill>
                <a:latin typeface="Arial"/>
                <a:ea typeface="Calibri"/>
              </a:rPr>
              <a:t>«</a:t>
            </a:r>
            <a:r>
              <a:rPr lang="ru-RU" sz="2400" b="1" dirty="0" err="1" smtClean="0">
                <a:solidFill>
                  <a:srgbClr val="006600"/>
                </a:solidFill>
                <a:latin typeface="Arial"/>
                <a:ea typeface="Calibri"/>
              </a:rPr>
              <a:t>Skittles</a:t>
            </a:r>
            <a:r>
              <a:rPr lang="ru-RU" sz="2400" b="1" dirty="0" smtClean="0">
                <a:solidFill>
                  <a:srgbClr val="006600"/>
                </a:solidFill>
                <a:latin typeface="Arial"/>
                <a:ea typeface="Calibri"/>
              </a:rPr>
              <a:t>» </a:t>
            </a:r>
            <a:r>
              <a:rPr lang="ru-RU" sz="2400" b="1" dirty="0">
                <a:solidFill>
                  <a:srgbClr val="006600"/>
                </a:solidFill>
                <a:latin typeface="Arial"/>
                <a:ea typeface="Calibri"/>
              </a:rPr>
              <a:t>или </a:t>
            </a:r>
            <a:r>
              <a:rPr lang="ru-RU" sz="2400" b="1" dirty="0" smtClean="0">
                <a:solidFill>
                  <a:srgbClr val="006600"/>
                </a:solidFill>
                <a:latin typeface="Arial"/>
                <a:ea typeface="Calibri"/>
              </a:rPr>
              <a:t>«M&amp;M», плоскую </a:t>
            </a:r>
            <a:r>
              <a:rPr lang="ru-RU" sz="2400" b="1" dirty="0">
                <a:solidFill>
                  <a:srgbClr val="006600"/>
                </a:solidFill>
                <a:latin typeface="Arial"/>
                <a:ea typeface="Calibri"/>
              </a:rPr>
              <a:t>тарелку и разложите их по периметру, вокруг. Затем налейте </a:t>
            </a:r>
            <a:r>
              <a:rPr lang="ru-RU" sz="2400" b="1" dirty="0" smtClean="0">
                <a:solidFill>
                  <a:srgbClr val="006600"/>
                </a:solidFill>
                <a:latin typeface="Arial"/>
                <a:ea typeface="Calibri"/>
              </a:rPr>
              <a:t>воды так, </a:t>
            </a:r>
            <a:r>
              <a:rPr lang="ru-RU" sz="2400" b="1" dirty="0">
                <a:solidFill>
                  <a:srgbClr val="006600"/>
                </a:solidFill>
                <a:latin typeface="Arial"/>
                <a:ea typeface="Calibri"/>
              </a:rPr>
              <a:t>чтобы её уровень немного затрагивал конфеты. Немного терпения и краситель из конфет начнёт растворяться, окрашивая воду в разные насыщенные цвета. </a:t>
            </a:r>
            <a:r>
              <a:rPr lang="ru-RU" sz="2400" b="1" dirty="0" smtClean="0">
                <a:solidFill>
                  <a:srgbClr val="006600"/>
                </a:solidFill>
                <a:latin typeface="Arial"/>
                <a:ea typeface="Calibri"/>
              </a:rPr>
              <a:t>Берите </a:t>
            </a:r>
            <a:r>
              <a:rPr lang="ru-RU" sz="2400" b="1" dirty="0">
                <a:solidFill>
                  <a:srgbClr val="006600"/>
                </a:solidFill>
                <a:latin typeface="Arial"/>
                <a:ea typeface="Calibri"/>
              </a:rPr>
              <a:t>конфеты только ярких оттенков, чтобы в итоге не получилось некрасивого коричневого цвета.</a:t>
            </a:r>
            <a:br>
              <a:rPr lang="ru-RU" sz="2400" b="1" dirty="0">
                <a:solidFill>
                  <a:srgbClr val="006600"/>
                </a:solidFill>
                <a:latin typeface="Arial"/>
                <a:ea typeface="Calibri"/>
              </a:rPr>
            </a:br>
            <a:endParaRPr lang="ru-RU" sz="2400" b="1" dirty="0">
              <a:solidFill>
                <a:srgbClr val="006600"/>
              </a:solidFill>
            </a:endParaRPr>
          </a:p>
        </p:txBody>
      </p:sp>
      <p:pic>
        <p:nvPicPr>
          <p:cNvPr id="6" name="Рисунок 5" descr="опыты для детей в домашних условиях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33360"/>
            <a:ext cx="2880320" cy="2304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7058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krot.info/uploads/posts/2020-01/1579622027_26-p-vertikalnie-foni-dlya-detskogo-sada-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13" y="9003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260649"/>
            <a:ext cx="5326360" cy="72007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800080"/>
                </a:solidFill>
              </a:rPr>
              <a:t>«ЦВЕТНОЕ МОЛОКО»</a:t>
            </a:r>
            <a:endParaRPr lang="ru-RU" sz="4000" b="1" dirty="0">
              <a:solidFill>
                <a:srgbClr val="80008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996287"/>
            <a:ext cx="8280920" cy="4642513"/>
          </a:xfrm>
        </p:spPr>
        <p:txBody>
          <a:bodyPr>
            <a:noAutofit/>
          </a:bodyPr>
          <a:lstStyle/>
          <a:p>
            <a:pPr algn="l">
              <a:spcBef>
                <a:spcPts val="450"/>
              </a:spcBef>
              <a:spcAft>
                <a:spcPts val="1500"/>
              </a:spcAft>
            </a:pPr>
            <a:r>
              <a:rPr lang="ru-RU" sz="2400" b="1" i="1" u="sng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Нужно: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Цельное молоко, пищевые красители, жидкое моющее средство, ватные палочки, тарелка.</a:t>
            </a:r>
          </a:p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Налить молоко в тарелку, пипеткой добавить несколько капель красителей. Потом надо взять ватную палочку, окунуть в моющее средство и коснуться палочкой в самый центр тарелки с молоком. Молоко начнет двигаться, а цвета — перемешиваться.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https://thecraftingchicks.com/wp-content/uploads/2017/07/tie-dye-milk-food-colori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30806"/>
            <a:ext cx="2664296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https://i.pinimg.com/736x/f9/69/16/f9691693acecf084c2e538b06de20aa5--kids-fun-summer-fun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151333"/>
            <a:ext cx="3384376" cy="23740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54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krot.info/uploads/posts/2020-01/1579622027_26-p-vertikalnie-foni-dlya-detskogo-sada-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116632"/>
            <a:ext cx="5338936" cy="100811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6600"/>
                </a:solidFill>
              </a:rPr>
              <a:t>«ШАГАЮЩАЯ ВОДА»</a:t>
            </a:r>
            <a:endParaRPr lang="ru-RU" sz="4000" b="1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C3300"/>
                </a:solidFill>
              </a:rPr>
              <a:t>Понадобится четное число </a:t>
            </a:r>
            <a:r>
              <a:rPr lang="ru-RU" sz="2400" b="1" dirty="0">
                <a:solidFill>
                  <a:srgbClr val="CC3300"/>
                </a:solidFill>
              </a:rPr>
              <a:t>пластиковых </a:t>
            </a:r>
            <a:r>
              <a:rPr lang="ru-RU" sz="2400" b="1" dirty="0" smtClean="0">
                <a:solidFill>
                  <a:srgbClr val="CC3300"/>
                </a:solidFill>
              </a:rPr>
              <a:t>или обычных стаканчиков (четыре, шесть и т.д.), </a:t>
            </a:r>
            <a:r>
              <a:rPr lang="ru-RU" sz="2400" b="1" dirty="0">
                <a:solidFill>
                  <a:srgbClr val="CC3300"/>
                </a:solidFill>
              </a:rPr>
              <a:t>вода, пищевой краситель разных цветов и бумажные полотенца (или салфетки</a:t>
            </a:r>
            <a:r>
              <a:rPr lang="ru-RU" sz="2400" b="1" dirty="0" smtClean="0">
                <a:solidFill>
                  <a:srgbClr val="CC3300"/>
                </a:solidFill>
              </a:rPr>
              <a:t>). </a:t>
            </a:r>
            <a:r>
              <a:rPr lang="ru-RU" sz="2400" b="1" dirty="0">
                <a:solidFill>
                  <a:srgbClr val="CC3300"/>
                </a:solidFill>
              </a:rPr>
              <a:t>Расположите стаканы в ряд, налейте немного воды в каждый второй, а затем добавьте </a:t>
            </a:r>
            <a:r>
              <a:rPr lang="ru-RU" sz="2400" b="1" dirty="0" smtClean="0">
                <a:solidFill>
                  <a:srgbClr val="CC3300"/>
                </a:solidFill>
              </a:rPr>
              <a:t>краситель </a:t>
            </a:r>
            <a:r>
              <a:rPr lang="ru-RU" sz="2400" b="1" dirty="0">
                <a:solidFill>
                  <a:srgbClr val="CC3300"/>
                </a:solidFill>
              </a:rPr>
              <a:t>разного цвета. После сделайте несколько полосок из бумажных полотенец и поместите каждую из них в стаканы — одним концом в стакан с водой, другим — в пустой. В итоге вода постепенно переместится в пустые </a:t>
            </a:r>
            <a:r>
              <a:rPr lang="ru-RU" sz="2400" b="1" dirty="0" smtClean="0">
                <a:solidFill>
                  <a:srgbClr val="CC3300"/>
                </a:solidFill>
              </a:rPr>
              <a:t>стаканчики. </a:t>
            </a:r>
            <a:endParaRPr lang="ru-RU" sz="2400" dirty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5" name="Рисунок 4" descr="https://i.pinimg.com/originals/05/fb/6a/05fb6a751ddf4f82acc94d09606521e9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2" b="9071"/>
          <a:stretch/>
        </p:blipFill>
        <p:spPr bwMode="auto">
          <a:xfrm>
            <a:off x="539552" y="4431461"/>
            <a:ext cx="5688632" cy="21070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340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krot.info/uploads/posts/2020-01/1579622027_26-p-vertikalnie-foni-dlya-detskogo-sada-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274638"/>
            <a:ext cx="4690864" cy="92211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«РАДУГА В СТАКАНЕ»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032447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Вырезать из салфетки прямоугольник. Отступить от края примерно 3 см нарисовать фломастерами цветные точки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на одной линии. Налить в стакан воды примерно на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3 сантиметра и отпустить край салфетки так, чтобы нарисованные точечки немного не доходили до воды.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Через некоторое время точки превратятся в цветные полоски и у вас получится радуга в стакане.</a:t>
            </a:r>
            <a:endParaRPr lang="ru-RU" sz="2400" b="1" dirty="0">
              <a:solidFill>
                <a:srgbClr val="0000CC"/>
              </a:solidFill>
            </a:endParaRPr>
          </a:p>
        </p:txBody>
      </p:sp>
      <p:pic>
        <p:nvPicPr>
          <p:cNvPr id="7" name="Рисунок 6" descr="http://cdn5.imgbb.ru/user/132/1328983/201505/c821ff83bd6c13d11d9108db092b81f9.jpg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093" b="38581" l="75455" r="96494">
                        <a14:foregroundMark x1="77403" y1="18858" x2="77403" y2="18858"/>
                        <a14:foregroundMark x1="87532" y1="29931" x2="87532" y2="29931"/>
                        <a14:foregroundMark x1="84935" y1="11246" x2="84935" y2="11246"/>
                        <a14:foregroundMark x1="90390" y1="20069" x2="90390" y2="20069"/>
                        <a14:foregroundMark x1="79610" y1="18858" x2="79610" y2="18858"/>
                        <a14:foregroundMark x1="79351" y1="17820" x2="79351" y2="17820"/>
                        <a14:foregroundMark x1="82208" y1="19031" x2="82208" y2="19031"/>
                        <a14:foregroundMark x1="81558" y1="20588" x2="81558" y2="20588"/>
                        <a14:backgroundMark x1="90390" y1="31661" x2="90390" y2="31661"/>
                        <a14:backgroundMark x1="78182" y1="10727" x2="78182" y2="10727"/>
                        <a14:backgroundMark x1="87792" y1="9170" x2="87792" y2="9170"/>
                        <a14:backgroundMark x1="81169" y1="15225" x2="81169" y2="152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602" t="7906" r="3853" b="61301"/>
          <a:stretch/>
        </p:blipFill>
        <p:spPr bwMode="auto">
          <a:xfrm>
            <a:off x="1115616" y="4293097"/>
            <a:ext cx="1848675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://cdn5.imgbb.ru/user/132/1328983/201505/c821ff83bd6c13d11d9108db092b81f9.jpg"/>
          <p:cNvPicPr/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5675" b="85121" l="70130" r="97403">
                        <a14:foregroundMark x1="86364" y1="51730" x2="86364" y2="51730"/>
                        <a14:foregroundMark x1="88442" y1="52595" x2="88442" y2="525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0465" t="45726" r="2408" b="14285"/>
          <a:stretch/>
        </p:blipFill>
        <p:spPr bwMode="auto">
          <a:xfrm>
            <a:off x="4067944" y="4077840"/>
            <a:ext cx="2394074" cy="24286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6976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krot.info/uploads/posts/2020-01/1579622027_26-p-vertikalnie-foni-dlya-detskogo-sada-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34" y="24205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766" y="1725013"/>
            <a:ext cx="8229600" cy="3456384"/>
          </a:xfrm>
        </p:spPr>
        <p:txBody>
          <a:bodyPr>
            <a:prstTxWarp prst="textWave4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ТВОРЧЕСКИХ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УСПЕХОВ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5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240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ЭКСПЕРИМЕНТИРУЕМ ВМЕСТЕ  С ДЕТЬМИ</vt:lpstr>
      <vt:lpstr>Всем известно, что маленькие дети любознательны. Знания, полученные детьми во время проведения опытов, запоминаются  надолго. Недаром китайская пословица гласит:  «Расскажи – и я забуду,  покажи – и я запомню,     дай попробовать – и я пойму»  Уважаемые родители, прежде чем садиться с детьми за экспериментирование, попробуйте их провести сначала сами, чтобы посмотреть сколько времени понадобится для заключительного результата.</vt:lpstr>
      <vt:lpstr>«СЛАДКАЯ РАДУГА»</vt:lpstr>
      <vt:lpstr>«ЦВЕТНОЕ МОЛОКО»</vt:lpstr>
      <vt:lpstr>«ШАГАЮЩАЯ ВОДА»</vt:lpstr>
      <vt:lpstr>«РАДУГА В СТАКАНЕ»</vt:lpstr>
      <vt:lpstr>ТВОРЧЕСКИХ УСПЕХОВ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ЭКСПЕРИМЕНТИРУЕМ ВМЕСТЕ  С ДЕТЬМИ</dc:title>
  <dc:creator>Sara Yasmeen (Wipro Technologies)</dc:creator>
  <cp:lastModifiedBy>RePack by Diakov</cp:lastModifiedBy>
  <cp:revision>9</cp:revision>
  <dcterms:created xsi:type="dcterms:W3CDTF">2010-02-23T11:30:32Z</dcterms:created>
  <dcterms:modified xsi:type="dcterms:W3CDTF">2020-06-02T12:07:10Z</dcterms:modified>
</cp:coreProperties>
</file>