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80"/>
    <a:srgbClr val="0000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03.06.2020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03.06.2020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03.06.2020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03.06.2020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03.06.2020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03.06.2020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03.06.2020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up/datai/259955/0006-012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345638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Викторина для детей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3-4 лет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sz="2200" b="1" dirty="0" smtClean="0">
                <a:solidFill>
                  <a:srgbClr val="000099"/>
                </a:solidFill>
              </a:rPr>
              <a:t/>
            </a:r>
            <a:br>
              <a:rPr lang="ru-RU" sz="2200" b="1" dirty="0" smtClean="0">
                <a:solidFill>
                  <a:srgbClr val="000099"/>
                </a:solidFill>
              </a:rPr>
            </a:br>
            <a:r>
              <a:rPr lang="ru-RU" sz="5400" b="1" i="1" dirty="0" smtClean="0">
                <a:solidFill>
                  <a:srgbClr val="C00000"/>
                </a:solidFill>
              </a:rPr>
              <a:t>П</a:t>
            </a:r>
            <a:r>
              <a:rPr lang="ru-RU" sz="5400" b="1" i="1" dirty="0" smtClean="0">
                <a:solidFill>
                  <a:srgbClr val="006600"/>
                </a:solidFill>
              </a:rPr>
              <a:t>о</a:t>
            </a:r>
            <a:r>
              <a:rPr lang="ru-RU" sz="5400" b="1" i="1" dirty="0" smtClean="0"/>
              <a:t> </a:t>
            </a:r>
            <a:r>
              <a:rPr lang="ru-RU" sz="5400" b="1" i="1" dirty="0" smtClean="0">
                <a:solidFill>
                  <a:srgbClr val="000099"/>
                </a:solidFill>
              </a:rPr>
              <a:t>с</a:t>
            </a:r>
            <a:r>
              <a:rPr lang="ru-RU" sz="5400" b="1" i="1" dirty="0" smtClean="0">
                <a:solidFill>
                  <a:srgbClr val="7030A0"/>
                </a:solidFill>
              </a:rPr>
              <a:t>т</a:t>
            </a:r>
            <a:r>
              <a:rPr lang="ru-RU" sz="5400" b="1" i="1" dirty="0" smtClean="0">
                <a:solidFill>
                  <a:srgbClr val="CC3300"/>
                </a:solidFill>
              </a:rPr>
              <a:t>р</a:t>
            </a:r>
            <a:r>
              <a:rPr lang="ru-RU" sz="5400" b="1" i="1" dirty="0" smtClean="0">
                <a:solidFill>
                  <a:srgbClr val="FFC000"/>
                </a:solidFill>
              </a:rPr>
              <a:t>а</a:t>
            </a:r>
            <a:r>
              <a:rPr lang="ru-RU" sz="5400" b="1" i="1" dirty="0" smtClean="0">
                <a:solidFill>
                  <a:srgbClr val="0070C0"/>
                </a:solidFill>
              </a:rPr>
              <a:t>н</a:t>
            </a:r>
            <a:r>
              <a:rPr lang="ru-RU" sz="5400" b="1" i="1" dirty="0" smtClean="0">
                <a:solidFill>
                  <a:srgbClr val="C00000"/>
                </a:solidFill>
              </a:rPr>
              <a:t>и</a:t>
            </a:r>
            <a:r>
              <a:rPr lang="ru-RU" sz="5400" b="1" i="1" dirty="0" smtClean="0">
                <a:solidFill>
                  <a:srgbClr val="006600"/>
                </a:solidFill>
              </a:rPr>
              <a:t>ц</a:t>
            </a:r>
            <a:r>
              <a:rPr lang="ru-RU" sz="5400" b="1" i="1" dirty="0" smtClean="0">
                <a:solidFill>
                  <a:srgbClr val="000099"/>
                </a:solidFill>
              </a:rPr>
              <a:t>а</a:t>
            </a:r>
            <a:r>
              <a:rPr lang="ru-RU" sz="5400" b="1" i="1" dirty="0" smtClean="0">
                <a:solidFill>
                  <a:srgbClr val="800080"/>
                </a:solidFill>
              </a:rPr>
              <a:t>м</a:t>
            </a:r>
            <a:r>
              <a:rPr lang="ru-RU" sz="5400" b="1" i="1" dirty="0" smtClean="0"/>
              <a:t> </a:t>
            </a:r>
            <a:br>
              <a:rPr lang="ru-RU" sz="5400" b="1" i="1" dirty="0" smtClean="0"/>
            </a:br>
            <a:r>
              <a:rPr lang="ru-RU" sz="5400" b="1" i="1" dirty="0" smtClean="0">
                <a:solidFill>
                  <a:srgbClr val="0070C0"/>
                </a:solidFill>
              </a:rPr>
              <a:t>з</a:t>
            </a:r>
            <a:r>
              <a:rPr lang="ru-RU" sz="5400" b="1" i="1" dirty="0" smtClean="0">
                <a:solidFill>
                  <a:srgbClr val="FFC000"/>
                </a:solidFill>
              </a:rPr>
              <a:t>н</a:t>
            </a:r>
            <a:r>
              <a:rPr lang="ru-RU" sz="5400" b="1" i="1" dirty="0" smtClean="0">
                <a:solidFill>
                  <a:srgbClr val="7030A0"/>
                </a:solidFill>
              </a:rPr>
              <a:t>а</a:t>
            </a:r>
            <a:r>
              <a:rPr lang="ru-RU" sz="5400" b="1" i="1" dirty="0" smtClean="0">
                <a:solidFill>
                  <a:srgbClr val="C00000"/>
                </a:solidFill>
              </a:rPr>
              <a:t>к</a:t>
            </a:r>
            <a:r>
              <a:rPr lang="ru-RU" sz="5400" b="1" i="1" dirty="0" smtClean="0">
                <a:solidFill>
                  <a:srgbClr val="006600"/>
                </a:solidFill>
              </a:rPr>
              <a:t>о</a:t>
            </a:r>
            <a:r>
              <a:rPr lang="ru-RU" sz="5400" b="1" i="1" dirty="0" smtClean="0">
                <a:solidFill>
                  <a:srgbClr val="000099"/>
                </a:solidFill>
              </a:rPr>
              <a:t>м</a:t>
            </a:r>
            <a:r>
              <a:rPr lang="ru-RU" sz="5400" b="1" i="1" dirty="0" smtClean="0">
                <a:solidFill>
                  <a:srgbClr val="800080"/>
                </a:solidFill>
              </a:rPr>
              <a:t>ы</a:t>
            </a:r>
            <a:r>
              <a:rPr lang="ru-RU" sz="5400" b="1" i="1" dirty="0" smtClean="0">
                <a:solidFill>
                  <a:srgbClr val="CC3300"/>
                </a:solidFill>
              </a:rPr>
              <a:t>х</a:t>
            </a:r>
            <a:r>
              <a:rPr lang="ru-RU" sz="5400" b="1" i="1" dirty="0" smtClean="0"/>
              <a:t> </a:t>
            </a:r>
            <a:r>
              <a:rPr lang="ru-RU" sz="5400" b="1" i="1" dirty="0" smtClean="0">
                <a:solidFill>
                  <a:srgbClr val="800080"/>
                </a:solidFill>
              </a:rPr>
              <a:t>с</a:t>
            </a:r>
            <a:r>
              <a:rPr lang="ru-RU" sz="5400" b="1" i="1" dirty="0" smtClean="0">
                <a:solidFill>
                  <a:srgbClr val="000099"/>
                </a:solidFill>
              </a:rPr>
              <a:t>к</a:t>
            </a:r>
            <a:r>
              <a:rPr lang="ru-RU" sz="5400" b="1" i="1" dirty="0" smtClean="0">
                <a:solidFill>
                  <a:srgbClr val="FFC000"/>
                </a:solidFill>
              </a:rPr>
              <a:t>а</a:t>
            </a:r>
            <a:r>
              <a:rPr lang="ru-RU" sz="5400" b="1" i="1" dirty="0" smtClean="0">
                <a:solidFill>
                  <a:srgbClr val="C00000"/>
                </a:solidFill>
              </a:rPr>
              <a:t>з</a:t>
            </a:r>
            <a:r>
              <a:rPr lang="ru-RU" sz="5400" b="1" i="1" dirty="0" smtClean="0">
                <a:solidFill>
                  <a:srgbClr val="006600"/>
                </a:solidFill>
              </a:rPr>
              <a:t>о</a:t>
            </a:r>
            <a:r>
              <a:rPr lang="ru-RU" sz="5400" b="1" i="1" dirty="0" smtClean="0">
                <a:solidFill>
                  <a:srgbClr val="000099"/>
                </a:solidFill>
              </a:rPr>
              <a:t>к</a:t>
            </a:r>
            <a:endParaRPr lang="ru-RU" sz="5400" b="1" i="1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797152"/>
            <a:ext cx="5400600" cy="1224136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>
                <a:solidFill>
                  <a:srgbClr val="006600"/>
                </a:solidFill>
              </a:rPr>
              <a:t>Воспитатель</a:t>
            </a:r>
          </a:p>
          <a:p>
            <a:pPr algn="r"/>
            <a:r>
              <a:rPr lang="ru-RU" sz="2000" b="1" dirty="0">
                <a:solidFill>
                  <a:srgbClr val="006600"/>
                </a:solidFill>
              </a:rPr>
              <a:t>п</a:t>
            </a:r>
            <a:r>
              <a:rPr lang="ru-RU" sz="2000" b="1" dirty="0" smtClean="0">
                <a:solidFill>
                  <a:srgbClr val="006600"/>
                </a:solidFill>
              </a:rPr>
              <a:t>ервой квалификационной категории:</a:t>
            </a:r>
          </a:p>
          <a:p>
            <a:pPr algn="r"/>
            <a:r>
              <a:rPr lang="ru-RU" sz="2000" b="1" dirty="0" smtClean="0">
                <a:solidFill>
                  <a:srgbClr val="006600"/>
                </a:solidFill>
              </a:rPr>
              <a:t>Яковлева Нина Михайловна</a:t>
            </a:r>
          </a:p>
          <a:p>
            <a:pPr algn="r"/>
            <a:r>
              <a:rPr lang="ru-RU" sz="2000" b="1" dirty="0" smtClean="0">
                <a:solidFill>
                  <a:srgbClr val="006600"/>
                </a:solidFill>
              </a:rPr>
              <a:t>2020 год</a:t>
            </a:r>
            <a:endParaRPr lang="ru-RU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i/133580/0001-002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416824" cy="4824536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МОЛОДЕЦ!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Продолжай и дальше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читать сказки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20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900igr.net/up/datai/133580/0001-002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272808" cy="568863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000099"/>
                </a:solidFill>
              </a:rPr>
              <a:t>ЦЕЛЬ: закрепление знаний знакомых сказок</a:t>
            </a:r>
            <a:br>
              <a:rPr lang="ru-RU" sz="2400" b="1" i="1" dirty="0" smtClean="0">
                <a:solidFill>
                  <a:srgbClr val="000099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ЗАДАЧИ: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- формировать связную речь;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- обогащать словарный запас слов детей;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- развивать внимание, мышление, память,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- слуховое внимание;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- воспитывать любовь к художественным 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400" b="1" i="1" dirty="0" smtClean="0">
                <a:solidFill>
                  <a:srgbClr val="006600"/>
                </a:solidFill>
              </a:rPr>
              <a:t>  произведениям;</a:t>
            </a:r>
            <a:br>
              <a:rPr lang="ru-RU" sz="2400" b="1" i="1" dirty="0" smtClean="0">
                <a:solidFill>
                  <a:srgbClr val="006600"/>
                </a:solidFill>
              </a:rPr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400" b="1" i="1" dirty="0" smtClean="0"/>
              <a:t>                                     </a:t>
            </a:r>
            <a:r>
              <a:rPr lang="ru-RU" sz="2400" b="1" i="1" dirty="0" smtClean="0">
                <a:solidFill>
                  <a:srgbClr val="CC3300"/>
                </a:solidFill>
              </a:rPr>
              <a:t>ВИКТОРИНА</a:t>
            </a:r>
            <a:br>
              <a:rPr lang="ru-RU" sz="2400" b="1" i="1" dirty="0" smtClean="0">
                <a:solidFill>
                  <a:srgbClr val="CC3300"/>
                </a:solidFill>
              </a:rPr>
            </a:br>
            <a:r>
              <a:rPr lang="ru-RU" sz="2400" b="1" i="1" dirty="0" smtClean="0">
                <a:solidFill>
                  <a:srgbClr val="CC3300"/>
                </a:solidFill>
              </a:rPr>
              <a:t>  Предложите детям вспомнить знакомые сказки</a:t>
            </a:r>
            <a:br>
              <a:rPr lang="ru-RU" sz="2400" b="1" i="1" dirty="0" smtClean="0">
                <a:solidFill>
                  <a:srgbClr val="CC3300"/>
                </a:solidFill>
              </a:rPr>
            </a:br>
            <a:r>
              <a:rPr lang="ru-RU" sz="2400" b="1" i="1" dirty="0" smtClean="0">
                <a:solidFill>
                  <a:srgbClr val="CC3300"/>
                </a:solidFill>
              </a:rPr>
              <a:t>       </a:t>
            </a:r>
            <a:r>
              <a:rPr lang="ru-RU" sz="2400" b="1" i="1" dirty="0">
                <a:solidFill>
                  <a:srgbClr val="CC3300"/>
                </a:solidFill>
              </a:rPr>
              <a:t>и ответить на вопросы. При правильном</a:t>
            </a:r>
            <a:r>
              <a:rPr lang="ru-RU" sz="2400" b="1" i="1" dirty="0" smtClean="0">
                <a:solidFill>
                  <a:srgbClr val="CC3300"/>
                </a:solidFill>
              </a:rPr>
              <a:t/>
            </a:r>
            <a:br>
              <a:rPr lang="ru-RU" sz="2400" b="1" i="1" dirty="0" smtClean="0">
                <a:solidFill>
                  <a:srgbClr val="CC3300"/>
                </a:solidFill>
              </a:rPr>
            </a:br>
            <a:r>
              <a:rPr lang="ru-RU" sz="2400" b="1" i="1" dirty="0" smtClean="0">
                <a:solidFill>
                  <a:srgbClr val="CC3300"/>
                </a:solidFill>
              </a:rPr>
              <a:t>    ответе, нажатием левой клавиши «мышки» </a:t>
            </a:r>
            <a:br>
              <a:rPr lang="ru-RU" sz="2400" b="1" i="1" dirty="0" smtClean="0">
                <a:solidFill>
                  <a:srgbClr val="CC3300"/>
                </a:solidFill>
              </a:rPr>
            </a:br>
            <a:r>
              <a:rPr lang="ru-RU" sz="2400" b="1" i="1" dirty="0">
                <a:solidFill>
                  <a:srgbClr val="CC3300"/>
                </a:solidFill>
              </a:rPr>
              <a:t> </a:t>
            </a:r>
            <a:r>
              <a:rPr lang="ru-RU" sz="2400" b="1" i="1" dirty="0" smtClean="0">
                <a:solidFill>
                  <a:srgbClr val="CC3300"/>
                </a:solidFill>
              </a:rPr>
              <a:t>    появится картинка с правильным ответом.</a:t>
            </a:r>
            <a:r>
              <a:rPr lang="ru-RU" sz="2400" b="1" i="1" dirty="0">
                <a:solidFill>
                  <a:srgbClr val="CC3300"/>
                </a:solidFill>
              </a:rPr>
              <a:t/>
            </a:r>
            <a:br>
              <a:rPr lang="ru-RU" sz="2400" b="1" i="1" dirty="0">
                <a:solidFill>
                  <a:srgbClr val="CC3300"/>
                </a:solidFill>
              </a:rPr>
            </a:br>
            <a:r>
              <a:rPr lang="ru-RU" sz="800" b="1" i="1" dirty="0" smtClean="0"/>
              <a:t/>
            </a:r>
            <a:br>
              <a:rPr lang="ru-RU" sz="800" b="1" i="1" dirty="0" smtClean="0"/>
            </a:br>
            <a:r>
              <a:rPr lang="ru-RU" sz="2400" b="1" i="1" dirty="0" smtClean="0"/>
              <a:t>                                  </a:t>
            </a:r>
            <a:r>
              <a:rPr lang="ru-RU" sz="2400" b="1" i="1" dirty="0" smtClean="0">
                <a:solidFill>
                  <a:srgbClr val="C00000"/>
                </a:solidFill>
              </a:rPr>
              <a:t>ЖЕЛАЮ УДАЧИ!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0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900igr.net/up/datai/259955/0006-012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" y="31619"/>
            <a:ext cx="9112024" cy="68263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1043608" y="188640"/>
            <a:ext cx="6984776" cy="158417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984776" cy="19168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00"/>
                </a:solidFill>
              </a:rPr>
              <a:t>Унесла его лиса за темные леса, за высокие горы, за быстрые реки…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00"/>
              </a:solidFill>
            </a:endParaRPr>
          </a:p>
        </p:txBody>
      </p:sp>
      <p:pic>
        <p:nvPicPr>
          <p:cNvPr id="1026" name="Picture 2" descr="https://avatars.mds.yandex.net/get-pdb/368827/46349648-c988-4fde-a4c2-28ae74575060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88" y="1772816"/>
            <a:ext cx="4168600" cy="4244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4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ds04.infourok.ru/uploads/ex/0cd6/00171745-9029a3e0/1/img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" y="17956"/>
            <a:ext cx="9141267" cy="68400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043608" y="382137"/>
            <a:ext cx="7272808" cy="1606703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984776" cy="151216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rgbClr val="CC3300"/>
                </a:solidFill>
                <a:effectLst>
                  <a:reflection blurRad="12700" stA="50000" endPos="50000" dist="5000" dir="5400000" sy="-100000" rotWithShape="0"/>
                </a:effectLst>
              </a:rPr>
              <a:t>Кому несла девочка в красной </a:t>
            </a:r>
            <a:br>
              <a:rPr lang="ru-RU" sz="3200" b="1" cap="all" dirty="0" smtClean="0">
                <a:ln w="0"/>
                <a:solidFill>
                  <a:srgbClr val="CC33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solidFill>
                  <a:srgbClr val="CC3300"/>
                </a:solidFill>
                <a:effectLst>
                  <a:reflection blurRad="12700" stA="50000" endPos="50000" dist="5000" dir="5400000" sy="-100000" rotWithShape="0"/>
                </a:effectLst>
              </a:rPr>
              <a:t>шапочке корзинку с пирогами и </a:t>
            </a:r>
            <a:br>
              <a:rPr lang="ru-RU" sz="3200" b="1" cap="all" dirty="0" smtClean="0">
                <a:ln w="0"/>
                <a:solidFill>
                  <a:srgbClr val="CC33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dirty="0" smtClean="0">
                <a:ln w="0"/>
                <a:solidFill>
                  <a:srgbClr val="CC3300"/>
                </a:solidFill>
                <a:effectLst>
                  <a:reflection blurRad="12700" stA="50000" endPos="50000" dist="5000" dir="5400000" sy="-100000" rotWithShape="0"/>
                </a:effectLst>
              </a:rPr>
              <a:t>горшочком маслица?</a:t>
            </a:r>
            <a:endParaRPr lang="ru-RU" sz="3200" b="1" cap="all" dirty="0">
              <a:ln w="0"/>
              <a:solidFill>
                <a:srgbClr val="CC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https://goods.kaypu.com/photo/523f1f86d3d7661f36021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4032448" cy="408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2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i/133580/0001-002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ок-схема: сохраненные данные 3"/>
          <p:cNvSpPr/>
          <p:nvPr/>
        </p:nvSpPr>
        <p:spPr>
          <a:xfrm>
            <a:off x="827584" y="332656"/>
            <a:ext cx="7632848" cy="1656184"/>
          </a:xfrm>
          <a:prstGeom prst="flowChartOnline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84776" cy="18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Она по полю пошла, в поле</a:t>
            </a:r>
            <a:br>
              <a:rPr lang="ru-RU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денежку нашла, самовар себе </a:t>
            </a:r>
            <a:br>
              <a:rPr lang="ru-RU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купила и гостей чайком поила.</a:t>
            </a:r>
            <a:endParaRPr lang="ru-RU" sz="32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https://www.beesona.ru/upload/787/ab0ca34f618bdf6967ba762aa70496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73049"/>
            <a:ext cx="4104456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090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900igr.net/up/datai/259955/0006-012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" y="31619"/>
            <a:ext cx="9112024" cy="68263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827584" y="188640"/>
            <a:ext cx="7632848" cy="216024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0376"/>
            <a:ext cx="7776864" cy="168248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</a:rPr>
              <a:t>Из какой сказки отрывок:</a:t>
            </a:r>
            <a:br>
              <a:rPr lang="ru-RU" sz="3200" b="1" i="1" dirty="0" smtClean="0">
                <a:solidFill>
                  <a:srgbClr val="000099"/>
                </a:solidFill>
              </a:rPr>
            </a:br>
            <a:r>
              <a:rPr lang="ru-RU" sz="3200" b="1" i="1" dirty="0" smtClean="0">
                <a:solidFill>
                  <a:srgbClr val="000099"/>
                </a:solidFill>
              </a:rPr>
              <a:t>«Не садись на пенек, не ешь пирожок! </a:t>
            </a:r>
            <a:br>
              <a:rPr lang="ru-RU" sz="3200" b="1" i="1" dirty="0" smtClean="0">
                <a:solidFill>
                  <a:srgbClr val="000099"/>
                </a:solidFill>
              </a:rPr>
            </a:br>
            <a:r>
              <a:rPr lang="ru-RU" sz="3200" b="1" i="1" dirty="0" smtClean="0">
                <a:solidFill>
                  <a:srgbClr val="000099"/>
                </a:solidFill>
              </a:rPr>
              <a:t>Неси бабушке, неси дедушке.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  <p:pic>
        <p:nvPicPr>
          <p:cNvPr id="3074" name="Picture 2" descr="https://avatars.mds.yandex.net/get-pdb/215709/83b0cc04-c84e-4914-a184-40680f022efd/s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85" y="2204864"/>
            <a:ext cx="3816424" cy="4235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9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ds04.infourok.ru/uploads/ex/0cd6/00171745-9029a3e0/1/img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" y="17956"/>
            <a:ext cx="9141267" cy="68400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115616" y="404664"/>
            <a:ext cx="7128792" cy="1224136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128792" cy="12961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Алёнушки – сестрицы унесли</a:t>
            </a:r>
            <a:b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братишку птицы. Что это за птицы?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s://bookz.ru/authors/m-rubailo/hrestoma_458/i_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87"/>
          <a:stretch/>
        </p:blipFill>
        <p:spPr bwMode="auto">
          <a:xfrm>
            <a:off x="2466449" y="1938178"/>
            <a:ext cx="4427126" cy="4323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5273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i/133580/0001-002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8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971600" y="188640"/>
            <a:ext cx="7056784" cy="1944216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12768" cy="144016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6600"/>
                </a:solidFill>
              </a:rPr>
              <a:t>Старуха по амбару помела, по сусекам</a:t>
            </a:r>
            <a:br>
              <a:rPr lang="ru-RU" sz="3200" b="1" i="1" dirty="0" smtClean="0">
                <a:solidFill>
                  <a:srgbClr val="006600"/>
                </a:solidFill>
              </a:rPr>
            </a:br>
            <a:r>
              <a:rPr lang="ru-RU" sz="3200" b="1" i="1" dirty="0" smtClean="0">
                <a:solidFill>
                  <a:srgbClr val="006600"/>
                </a:solidFill>
              </a:rPr>
              <a:t>поскребла, набрала муки горсти две</a:t>
            </a:r>
            <a:br>
              <a:rPr lang="ru-RU" sz="3200" b="1" i="1" dirty="0" smtClean="0">
                <a:solidFill>
                  <a:srgbClr val="006600"/>
                </a:solidFill>
              </a:rPr>
            </a:br>
            <a:r>
              <a:rPr lang="ru-RU" sz="3200" b="1" i="1" dirty="0" smtClean="0">
                <a:solidFill>
                  <a:srgbClr val="006600"/>
                </a:solidFill>
              </a:rPr>
              <a:t>и испекла…</a:t>
            </a:r>
            <a:endParaRPr lang="ru-RU" sz="3200" b="1" i="1" dirty="0">
              <a:solidFill>
                <a:srgbClr val="006600"/>
              </a:solidFill>
            </a:endParaRPr>
          </a:p>
        </p:txBody>
      </p:sp>
      <p:pic>
        <p:nvPicPr>
          <p:cNvPr id="6" name="Рисунок 5" descr="http://10liski.detkin-club.ru/images/custom_1/img10_5bf32554662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20" y="2132856"/>
            <a:ext cx="5184576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2186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900igr.net/up/datai/259955/0006-012-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" y="31619"/>
            <a:ext cx="9112024" cy="68263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ок-схема: сохраненные данные 3"/>
          <p:cNvSpPr/>
          <p:nvPr/>
        </p:nvSpPr>
        <p:spPr>
          <a:xfrm>
            <a:off x="1475656" y="548680"/>
            <a:ext cx="6696744" cy="1296144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16824" cy="122413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</a:rPr>
              <a:t>Кто проглотил солнце и </a:t>
            </a:r>
            <a:br>
              <a:rPr lang="ru-RU" sz="3200" b="1" i="1" dirty="0" smtClean="0">
                <a:solidFill>
                  <a:srgbClr val="000099"/>
                </a:solidFill>
              </a:rPr>
            </a:br>
            <a:r>
              <a:rPr lang="ru-RU" sz="3200" b="1" i="1" dirty="0" smtClean="0">
                <a:solidFill>
                  <a:srgbClr val="000099"/>
                </a:solidFill>
              </a:rPr>
              <a:t>в какой сказке?</a:t>
            </a:r>
            <a:endParaRPr lang="ru-RU" sz="3200" b="1" i="1" dirty="0">
              <a:solidFill>
                <a:srgbClr val="000099"/>
              </a:solidFill>
            </a:endParaRPr>
          </a:p>
        </p:txBody>
      </p:sp>
      <p:pic>
        <p:nvPicPr>
          <p:cNvPr id="5" name="Рисунок 4" descr="https://avatars.mds.yandex.net/get-pdb/2074318/e3694d13-0619-48f6-a850-925bca804e97/s1200?webp=fal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52" y="1988840"/>
            <a:ext cx="4340496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425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70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Викторина для детей 3-4 лет  По страницам  знакомых сказок</vt:lpstr>
      <vt:lpstr>ЦЕЛЬ: закрепление знаний знакомых сказок ЗАДАЧИ: - формировать связную речь; - обогащать словарный запас слов детей; - развивать внимание, мышление, память, - слуховое внимание; - воспитывать любовь к художественным    произведениям;                                       ВИКТОРИНА   Предложите детям вспомнить знакомые сказки        и ответить на вопросы. При правильном     ответе, нажатием левой клавиши «мышки»       появится картинка с правильным ответом.                                    ЖЕЛАЮ УДАЧИ! </vt:lpstr>
      <vt:lpstr>Унесла его лиса за темные леса, за высокие горы, за быстрые реки…</vt:lpstr>
      <vt:lpstr>Кому несла девочка в красной  шапочке корзинку с пирогами и  горшочком маслица?</vt:lpstr>
      <vt:lpstr>     Она по полю пошла, в поле   денежку нашла, самовар себе   купила и гостей чайком поила.</vt:lpstr>
      <vt:lpstr>Из какой сказки отрывок: «Не садись на пенек, не ешь пирожок!  Неси бабушке, неси дедушке.</vt:lpstr>
      <vt:lpstr>У Алёнушки – сестрицы унесли братишку птицы. Что это за птицы?</vt:lpstr>
      <vt:lpstr>Старуха по амбару помела, по сусекам поскребла, набрала муки горсти две и испекла…</vt:lpstr>
      <vt:lpstr>Кто проглотил солнце и  в какой сказке?</vt:lpstr>
      <vt:lpstr>МОЛОДЕЦ! Продолжай и дальше читать сказки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для детей 3-4 лет По страницам  знакомых сказок</dc:title>
  <dc:creator>Sara Yasmeen (Wipro Technologies)</dc:creator>
  <cp:lastModifiedBy>RePack by Diakov</cp:lastModifiedBy>
  <cp:revision>13</cp:revision>
  <dcterms:created xsi:type="dcterms:W3CDTF">2010-02-23T11:30:32Z</dcterms:created>
  <dcterms:modified xsi:type="dcterms:W3CDTF">2020-06-03T10:39:50Z</dcterms:modified>
</cp:coreProperties>
</file>