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7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5B106E36-FD25-4E2D-B0AA-010F637433A0}" type="datetimeFigureOut">
              <a:rPr lang="ru-RU" smtClean="0"/>
              <a:pPr/>
              <a:t>09.05.2020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09.05.2020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09.05.2020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09.05.2020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09.05.2020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09.05.2020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09.05.2020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09.05.2020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09.05.2020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09.05.2020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09.05.2020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B106E36-FD25-4E2D-B0AA-010F637433A0}" type="datetimeFigureOut">
              <a:rPr lang="ru-RU" smtClean="0"/>
              <a:pPr/>
              <a:t>09.05.2020</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358247" cy="4616648"/>
          </a:xfrm>
          <a:prstGeom prst="rect">
            <a:avLst/>
          </a:prstGeom>
          <a:noFill/>
        </p:spPr>
        <p:txBody>
          <a:bodyPr wrap="square" rtlCol="0">
            <a:spAutoFit/>
          </a:bodyPr>
          <a:lstStyle/>
          <a:p>
            <a:pPr algn="ctr"/>
            <a:r>
              <a:rPr lang="ru-RU" sz="2000" b="1" dirty="0" smtClean="0">
                <a:latin typeface="Times New Roman" pitchFamily="18" charset="0"/>
                <a:cs typeface="Times New Roman" pitchFamily="18" charset="0"/>
              </a:rPr>
              <a:t>Конспект занятия по лепке (мозаичная пластилинография) тема: «Ласточка»</a:t>
            </a:r>
            <a:endParaRPr lang="ru-RU" sz="2000" dirty="0" smtClean="0">
              <a:latin typeface="Times New Roman" pitchFamily="18" charset="0"/>
              <a:cs typeface="Times New Roman" pitchFamily="18" charset="0"/>
            </a:endParaRPr>
          </a:p>
          <a:p>
            <a:pPr algn="ctr"/>
            <a:r>
              <a:rPr lang="ru-RU" sz="2000" b="1" dirty="0" smtClean="0">
                <a:latin typeface="Times New Roman" pitchFamily="18" charset="0"/>
                <a:cs typeface="Times New Roman" pitchFamily="18" charset="0"/>
              </a:rPr>
              <a:t> для детей </a:t>
            </a:r>
            <a:r>
              <a:rPr lang="ru-RU" sz="2000" b="1" smtClean="0">
                <a:latin typeface="Times New Roman" pitchFamily="18" charset="0"/>
                <a:cs typeface="Times New Roman" pitchFamily="18" charset="0"/>
              </a:rPr>
              <a:t>дошкольного возраста (4-5 лет)</a:t>
            </a:r>
            <a:endParaRPr lang="ru-RU" sz="2000"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Цель: </a:t>
            </a:r>
            <a:r>
              <a:rPr lang="ru-RU" dirty="0" smtClean="0">
                <a:latin typeface="Times New Roman" pitchFamily="18" charset="0"/>
                <a:cs typeface="Times New Roman" pitchFamily="18" charset="0"/>
              </a:rPr>
              <a:t>Знакомить детей с различными техниками лепки: мозаичная пластилинография</a:t>
            </a:r>
          </a:p>
          <a:p>
            <a:r>
              <a:rPr lang="ru-RU" b="1" dirty="0" smtClean="0">
                <a:latin typeface="Times New Roman" pitchFamily="18" charset="0"/>
                <a:cs typeface="Times New Roman" pitchFamily="18" charset="0"/>
              </a:rPr>
              <a:t>Задачи:</a:t>
            </a:r>
            <a:endParaRPr lang="ru-RU" dirty="0" smtClean="0">
              <a:latin typeface="Times New Roman" pitchFamily="18" charset="0"/>
              <a:cs typeface="Times New Roman" pitchFamily="18" charset="0"/>
            </a:endParaRPr>
          </a:p>
          <a:p>
            <a:pPr lvl="0">
              <a:buFont typeface="Arial" pitchFamily="34" charset="0"/>
              <a:buChar char="•"/>
            </a:pPr>
            <a:r>
              <a:rPr lang="ru-RU" dirty="0" smtClean="0">
                <a:latin typeface="Times New Roman" pitchFamily="18" charset="0"/>
                <a:cs typeface="Times New Roman" pitchFamily="18" charset="0"/>
              </a:rPr>
              <a:t>Учить лепить ласточку используя технику мозаичной пластилинографии;</a:t>
            </a:r>
          </a:p>
          <a:p>
            <a:pPr lvl="0">
              <a:buFont typeface="Arial" pitchFamily="34" charset="0"/>
              <a:buChar char="•"/>
            </a:pPr>
            <a:r>
              <a:rPr lang="ru-RU" dirty="0" smtClean="0">
                <a:latin typeface="Times New Roman" pitchFamily="18" charset="0"/>
                <a:cs typeface="Times New Roman" pitchFamily="18" charset="0"/>
              </a:rPr>
              <a:t>Уточнить представления детей о перелетных птицах, об их жизни в весенний период;</a:t>
            </a:r>
          </a:p>
          <a:p>
            <a:pPr lvl="0">
              <a:buFont typeface="Arial" pitchFamily="34" charset="0"/>
              <a:buChar char="•"/>
            </a:pPr>
            <a:r>
              <a:rPr lang="ru-RU" dirty="0" smtClean="0">
                <a:latin typeface="Times New Roman" pitchFamily="18" charset="0"/>
                <a:cs typeface="Times New Roman" pitchFamily="18" charset="0"/>
              </a:rPr>
              <a:t>Развивать речевую активность, слух, зрительное восприятие, внимание;</a:t>
            </a:r>
          </a:p>
          <a:p>
            <a:pPr lvl="0">
              <a:buFont typeface="Arial" pitchFamily="34" charset="0"/>
              <a:buChar char="•"/>
            </a:pPr>
            <a:r>
              <a:rPr lang="ru-RU" dirty="0" smtClean="0">
                <a:latin typeface="Times New Roman" pitchFamily="18" charset="0"/>
                <a:cs typeface="Times New Roman" pitchFamily="18" charset="0"/>
              </a:rPr>
              <a:t>Развивать мелкую моторику, творческое воображение;</a:t>
            </a:r>
          </a:p>
          <a:p>
            <a:pPr lvl="0"/>
            <a:r>
              <a:rPr lang="ru-RU" dirty="0" smtClean="0">
                <a:latin typeface="Times New Roman" pitchFamily="18" charset="0"/>
                <a:cs typeface="Times New Roman" pitchFamily="18" charset="0"/>
              </a:rPr>
              <a:t>Закрепить способность отгадывать загадки;</a:t>
            </a:r>
          </a:p>
          <a:p>
            <a:pPr lvl="0">
              <a:buFont typeface="Arial" pitchFamily="34" charset="0"/>
              <a:buChar char="•"/>
            </a:pPr>
            <a:r>
              <a:rPr lang="ru-RU" dirty="0" smtClean="0">
                <a:latin typeface="Times New Roman" pitchFamily="18" charset="0"/>
                <a:cs typeface="Times New Roman" pitchFamily="18" charset="0"/>
              </a:rPr>
              <a:t>Учить доводить начатое дело до конца;</a:t>
            </a:r>
          </a:p>
          <a:p>
            <a:pPr lvl="0">
              <a:buFont typeface="Arial" pitchFamily="34" charset="0"/>
              <a:buChar char="•"/>
            </a:pPr>
            <a:r>
              <a:rPr lang="ru-RU" dirty="0" smtClean="0">
                <a:latin typeface="Times New Roman" pitchFamily="18" charset="0"/>
                <a:cs typeface="Times New Roman" pitchFamily="18" charset="0"/>
              </a:rPr>
              <a:t>Воспитывать доброе, заботливое отношение к птицам.</a:t>
            </a:r>
          </a:p>
          <a:p>
            <a:r>
              <a:rPr lang="ru-RU" b="1" dirty="0" smtClean="0">
                <a:latin typeface="Times New Roman" pitchFamily="18" charset="0"/>
                <a:cs typeface="Times New Roman" pitchFamily="18" charset="0"/>
              </a:rPr>
              <a:t>Материал и оборудование: </a:t>
            </a:r>
            <a:r>
              <a:rPr lang="ru-RU" dirty="0" smtClean="0">
                <a:latin typeface="Times New Roman" pitchFamily="18" charset="0"/>
                <a:cs typeface="Times New Roman" pitchFamily="18" charset="0"/>
              </a:rPr>
              <a:t>клеенки, пластилин, </a:t>
            </a:r>
            <a:r>
              <a:rPr lang="ru-RU" dirty="0" err="1" smtClean="0">
                <a:latin typeface="Times New Roman" pitchFamily="18" charset="0"/>
                <a:cs typeface="Times New Roman" pitchFamily="18" charset="0"/>
              </a:rPr>
              <a:t>досочки</a:t>
            </a:r>
            <a:r>
              <a:rPr lang="ru-RU" dirty="0" smtClean="0">
                <a:latin typeface="Times New Roman" pitchFamily="18" charset="0"/>
                <a:cs typeface="Times New Roman" pitchFamily="18" charset="0"/>
              </a:rPr>
              <a:t>.</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714356"/>
            <a:ext cx="7248266" cy="523220"/>
          </a:xfrm>
          <a:prstGeom prst="rect">
            <a:avLst/>
          </a:prstGeom>
          <a:noFill/>
        </p:spPr>
        <p:txBody>
          <a:bodyPr wrap="none" rtlCol="0">
            <a:spAutoFit/>
          </a:bodyPr>
          <a:lstStyle/>
          <a:p>
            <a:r>
              <a:rPr lang="ru-RU" sz="1400" dirty="0" smtClean="0">
                <a:latin typeface="Times New Roman" pitchFamily="18" charset="0"/>
                <a:cs typeface="Times New Roman" pitchFamily="18" charset="0"/>
              </a:rPr>
              <a:t>Скопируйте шаблон с изображением ласточки, сидящей на ветке со слайда или с интернета.</a:t>
            </a:r>
          </a:p>
          <a:p>
            <a:r>
              <a:rPr lang="ru-RU" sz="1400" dirty="0" smtClean="0">
                <a:latin typeface="Times New Roman" pitchFamily="18" charset="0"/>
                <a:cs typeface="Times New Roman" pitchFamily="18" charset="0"/>
              </a:rPr>
              <a:t>Необходимо вырезать силуэт ласточки и перевести его на белый картон ,формат А5.</a:t>
            </a:r>
            <a:endParaRPr lang="ru-RU" sz="1400" dirty="0">
              <a:latin typeface="Times New Roman" pitchFamily="18" charset="0"/>
              <a:cs typeface="Times New Roman" pitchFamily="18" charset="0"/>
            </a:endParaRPr>
          </a:p>
        </p:txBody>
      </p:sp>
      <p:pic>
        <p:nvPicPr>
          <p:cNvPr id="4" name="Рисунок 3" descr="C:\Users\User\Desktop\IMG_2768.JPG"/>
          <p:cNvPicPr/>
          <p:nvPr/>
        </p:nvPicPr>
        <p:blipFill>
          <a:blip r:embed="rId2" cstate="print"/>
          <a:srcRect/>
          <a:stretch>
            <a:fillRect/>
          </a:stretch>
        </p:blipFill>
        <p:spPr bwMode="auto">
          <a:xfrm>
            <a:off x="1500166" y="1428736"/>
            <a:ext cx="6572297" cy="478634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7356" y="785794"/>
            <a:ext cx="5072098" cy="307777"/>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Подготовьте пластилин белого, черного и красного цвета.</a:t>
            </a:r>
            <a:endParaRPr lang="ru-RU" sz="1400" dirty="0">
              <a:latin typeface="Times New Roman" pitchFamily="18" charset="0"/>
              <a:cs typeface="Times New Roman" pitchFamily="18" charset="0"/>
            </a:endParaRPr>
          </a:p>
        </p:txBody>
      </p:sp>
      <p:pic>
        <p:nvPicPr>
          <p:cNvPr id="3" name="Рисунок 2" descr="C:\Users\User\Desktop\IMG_2766.JPG"/>
          <p:cNvPicPr/>
          <p:nvPr/>
        </p:nvPicPr>
        <p:blipFill>
          <a:blip r:embed="rId2" cstate="print"/>
          <a:srcRect/>
          <a:stretch>
            <a:fillRect/>
          </a:stretch>
        </p:blipFill>
        <p:spPr bwMode="auto">
          <a:xfrm>
            <a:off x="1762124" y="1555750"/>
            <a:ext cx="6310337" cy="430214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4415" y="714356"/>
            <a:ext cx="7000924" cy="523220"/>
          </a:xfrm>
          <a:prstGeom prst="rect">
            <a:avLst/>
          </a:prstGeom>
          <a:noFill/>
        </p:spPr>
        <p:txBody>
          <a:bodyPr wrap="square" rtlCol="0">
            <a:spAutoFit/>
          </a:bodyPr>
          <a:lstStyle/>
          <a:p>
            <a:r>
              <a:rPr lang="ru-RU" sz="1400" dirty="0" smtClean="0">
                <a:latin typeface="Times New Roman" pitchFamily="18" charset="0"/>
                <a:cs typeface="Times New Roman" pitchFamily="18" charset="0"/>
              </a:rPr>
              <a:t>Возьмите белый пластилин. Отщипните от целого куска очень маленькие кусочки и скатайте из них маленькие шарики. Тоже самое сделать с черным пластилином.</a:t>
            </a:r>
            <a:endParaRPr lang="ru-RU" sz="1400" dirty="0">
              <a:latin typeface="Times New Roman" pitchFamily="18" charset="0"/>
              <a:cs typeface="Times New Roman" pitchFamily="18" charset="0"/>
            </a:endParaRPr>
          </a:p>
        </p:txBody>
      </p:sp>
      <p:pic>
        <p:nvPicPr>
          <p:cNvPr id="3" name="Рисунок 2" descr="C:\Users\User\Desktop\IMG_2769.JPG"/>
          <p:cNvPicPr/>
          <p:nvPr/>
        </p:nvPicPr>
        <p:blipFill>
          <a:blip r:embed="rId2" cstate="print"/>
          <a:srcRect/>
          <a:stretch>
            <a:fillRect/>
          </a:stretch>
        </p:blipFill>
        <p:spPr bwMode="auto">
          <a:xfrm>
            <a:off x="1500166" y="1571612"/>
            <a:ext cx="6286544" cy="428628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5853" y="714356"/>
            <a:ext cx="7072362" cy="738664"/>
          </a:xfrm>
          <a:prstGeom prst="rect">
            <a:avLst/>
          </a:prstGeom>
          <a:noFill/>
        </p:spPr>
        <p:txBody>
          <a:bodyPr wrap="square" rtlCol="0">
            <a:spAutoFit/>
          </a:bodyPr>
          <a:lstStyle/>
          <a:p>
            <a:r>
              <a:rPr lang="ru-RU" sz="1400" dirty="0" smtClean="0">
                <a:latin typeface="Times New Roman" pitchFamily="18" charset="0"/>
                <a:cs typeface="Times New Roman" pitchFamily="18" charset="0"/>
              </a:rPr>
              <a:t>Прилепите белые шарики на брюшко птицы. Шарик кладем внутрь силуэта и чуть надавливаем, но не расплющиваем. Шарики выкладываем плотно друг к другу. Как мозаику.</a:t>
            </a:r>
            <a:endParaRPr lang="ru-RU" sz="1400" dirty="0">
              <a:latin typeface="Times New Roman" pitchFamily="18" charset="0"/>
              <a:cs typeface="Times New Roman" pitchFamily="18" charset="0"/>
            </a:endParaRPr>
          </a:p>
        </p:txBody>
      </p:sp>
      <p:pic>
        <p:nvPicPr>
          <p:cNvPr id="3" name="Рисунок 2" descr="C:\Users\User\Desktop\IMG_2771.JPG"/>
          <p:cNvPicPr/>
          <p:nvPr/>
        </p:nvPicPr>
        <p:blipFill>
          <a:blip r:embed="rId2" cstate="print"/>
          <a:srcRect/>
          <a:stretch>
            <a:fillRect/>
          </a:stretch>
        </p:blipFill>
        <p:spPr bwMode="auto">
          <a:xfrm>
            <a:off x="1785918" y="1714488"/>
            <a:ext cx="5857916" cy="414340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5918" y="857232"/>
            <a:ext cx="5429288" cy="307777"/>
          </a:xfrm>
          <a:prstGeom prst="rect">
            <a:avLst/>
          </a:prstGeom>
          <a:noFill/>
        </p:spPr>
        <p:txBody>
          <a:bodyPr wrap="square" rtlCol="0">
            <a:spAutoFit/>
          </a:bodyPr>
          <a:lstStyle/>
          <a:p>
            <a:r>
              <a:rPr lang="ru-RU" sz="1400" dirty="0" smtClean="0">
                <a:latin typeface="Times New Roman" pitchFamily="18" charset="0"/>
                <a:cs typeface="Times New Roman" pitchFamily="18" charset="0"/>
              </a:rPr>
              <a:t>Скатанные черные шарики прилепите на голову, крылья, хвост</a:t>
            </a:r>
            <a:endParaRPr lang="ru-RU" sz="1400" dirty="0">
              <a:latin typeface="Times New Roman" pitchFamily="18" charset="0"/>
              <a:cs typeface="Times New Roman" pitchFamily="18" charset="0"/>
            </a:endParaRPr>
          </a:p>
        </p:txBody>
      </p:sp>
      <p:pic>
        <p:nvPicPr>
          <p:cNvPr id="3" name="Рисунок 2" descr="C:\Users\User\Desktop\IMG_2773.JPG"/>
          <p:cNvPicPr/>
          <p:nvPr/>
        </p:nvPicPr>
        <p:blipFill>
          <a:blip r:embed="rId2" cstate="print"/>
          <a:srcRect/>
          <a:stretch>
            <a:fillRect/>
          </a:stretch>
        </p:blipFill>
        <p:spPr bwMode="auto">
          <a:xfrm>
            <a:off x="1571604" y="1643050"/>
            <a:ext cx="5786478" cy="4143404"/>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714356"/>
            <a:ext cx="7072362" cy="1169551"/>
          </a:xfrm>
          <a:prstGeom prst="rect">
            <a:avLst/>
          </a:prstGeom>
          <a:noFill/>
        </p:spPr>
        <p:txBody>
          <a:bodyPr wrap="square" rtlCol="0">
            <a:spAutoFit/>
          </a:bodyPr>
          <a:lstStyle/>
          <a:p>
            <a:r>
              <a:rPr lang="ru-RU" sz="1400" dirty="0" smtClean="0">
                <a:latin typeface="Times New Roman" pitchFamily="18" charset="0"/>
                <a:cs typeface="Times New Roman" pitchFamily="18" charset="0"/>
              </a:rPr>
              <a:t>Для глаза скатайте из белого пластилина очень маленький шарик и сплющите его, прилепите на голове. Затем необходимо скатать из черного пластилина шарик меньшего диаметра, расплющить, поместить его на круг их белого пластилина. Клюв делаем из красного пластилина. Отщипните маленький кусочек, слепите конусообразную форму и прилепите на клюв птицы.</a:t>
            </a:r>
            <a:endParaRPr lang="ru-RU" sz="1400" dirty="0">
              <a:latin typeface="Times New Roman" pitchFamily="18" charset="0"/>
              <a:cs typeface="Times New Roman" pitchFamily="18" charset="0"/>
            </a:endParaRPr>
          </a:p>
        </p:txBody>
      </p:sp>
      <p:pic>
        <p:nvPicPr>
          <p:cNvPr id="3" name="Рисунок 2" descr="C:\Users\User\Desktop\IMG_2776.JPG"/>
          <p:cNvPicPr/>
          <p:nvPr/>
        </p:nvPicPr>
        <p:blipFill>
          <a:blip r:embed="rId2" cstate="print"/>
          <a:srcRect/>
          <a:stretch>
            <a:fillRect/>
          </a:stretch>
        </p:blipFill>
        <p:spPr bwMode="auto">
          <a:xfrm>
            <a:off x="1928794" y="2071678"/>
            <a:ext cx="5715040" cy="392909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4414" y="857232"/>
            <a:ext cx="7000924" cy="523220"/>
          </a:xfrm>
          <a:prstGeom prst="rect">
            <a:avLst/>
          </a:prstGeom>
          <a:noFill/>
        </p:spPr>
        <p:txBody>
          <a:bodyPr wrap="square" rtlCol="0">
            <a:spAutoFit/>
          </a:bodyPr>
          <a:lstStyle/>
          <a:p>
            <a:r>
              <a:rPr lang="ru-RU" sz="1400" dirty="0" smtClean="0">
                <a:latin typeface="Times New Roman" pitchFamily="18" charset="0"/>
                <a:cs typeface="Times New Roman" pitchFamily="18" charset="0"/>
              </a:rPr>
              <a:t>Веточку раскрасьте коричневым фломастером или карандашом. Лапку обведите черным карандашом или фломастером.</a:t>
            </a:r>
            <a:endParaRPr lang="ru-RU" sz="1400" dirty="0">
              <a:latin typeface="Times New Roman" pitchFamily="18" charset="0"/>
              <a:cs typeface="Times New Roman" pitchFamily="18" charset="0"/>
            </a:endParaRPr>
          </a:p>
        </p:txBody>
      </p:sp>
      <p:pic>
        <p:nvPicPr>
          <p:cNvPr id="3" name="Рисунок 2" descr="C:\Users\User\Desktop\IMG_2778.JPG"/>
          <p:cNvPicPr/>
          <p:nvPr/>
        </p:nvPicPr>
        <p:blipFill>
          <a:blip r:embed="rId2" cstate="print"/>
          <a:srcRect/>
          <a:stretch>
            <a:fillRect/>
          </a:stretch>
        </p:blipFill>
        <p:spPr bwMode="auto">
          <a:xfrm>
            <a:off x="1714480" y="1928802"/>
            <a:ext cx="5786478" cy="4000528"/>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TotalTime>
  <Words>277</Words>
  <Application>Microsoft Office PowerPoint</Application>
  <PresentationFormat>Экран (4:3)</PresentationFormat>
  <Paragraphs>20</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Аспект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ImmOrtaL</dc:creator>
  <cp:lastModifiedBy>USER</cp:lastModifiedBy>
  <cp:revision>12</cp:revision>
  <dcterms:created xsi:type="dcterms:W3CDTF">2020-05-08T09:14:16Z</dcterms:created>
  <dcterms:modified xsi:type="dcterms:W3CDTF">2020-05-08T22:16:32Z</dcterms:modified>
</cp:coreProperties>
</file>